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94" autoAdjust="0"/>
    <p:restoredTop sz="94660"/>
  </p:normalViewPr>
  <p:slideViewPr>
    <p:cSldViewPr snapToGrid="0">
      <p:cViewPr varScale="1">
        <p:scale>
          <a:sx n="51" d="100"/>
          <a:sy n="51" d="100"/>
        </p:scale>
        <p:origin x="2298"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EA17DAD6-59D8-43B1-BF7C-93287CFD39BC}" type="datetimeFigureOut">
              <a:rPr kumimoji="1" lang="ja-JP" altLang="en-US" smtClean="0"/>
              <a:t>2020/11/25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91410C9-7D7E-4269-8052-3A930A0A8172}" type="slidenum">
              <a:rPr kumimoji="1" lang="ja-JP" altLang="en-US" smtClean="0"/>
              <a:t>‹#›</a:t>
            </a:fld>
            <a:endParaRPr kumimoji="1" lang="ja-JP" altLang="en-US"/>
          </a:p>
        </p:txBody>
      </p:sp>
    </p:spTree>
    <p:extLst>
      <p:ext uri="{BB962C8B-B14F-4D97-AF65-F5344CB8AC3E}">
        <p14:creationId xmlns:p14="http://schemas.microsoft.com/office/powerpoint/2010/main" val="31784278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A17DAD6-59D8-43B1-BF7C-93287CFD39BC}" type="datetimeFigureOut">
              <a:rPr kumimoji="1" lang="ja-JP" altLang="en-US" smtClean="0"/>
              <a:t>2020/11/25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91410C9-7D7E-4269-8052-3A930A0A8172}" type="slidenum">
              <a:rPr kumimoji="1" lang="ja-JP" altLang="en-US" smtClean="0"/>
              <a:t>‹#›</a:t>
            </a:fld>
            <a:endParaRPr kumimoji="1" lang="ja-JP" altLang="en-US"/>
          </a:p>
        </p:txBody>
      </p:sp>
    </p:spTree>
    <p:extLst>
      <p:ext uri="{BB962C8B-B14F-4D97-AF65-F5344CB8AC3E}">
        <p14:creationId xmlns:p14="http://schemas.microsoft.com/office/powerpoint/2010/main" val="33480347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A17DAD6-59D8-43B1-BF7C-93287CFD39BC}" type="datetimeFigureOut">
              <a:rPr kumimoji="1" lang="ja-JP" altLang="en-US" smtClean="0"/>
              <a:t>2020/11/25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91410C9-7D7E-4269-8052-3A930A0A8172}" type="slidenum">
              <a:rPr kumimoji="1" lang="ja-JP" altLang="en-US" smtClean="0"/>
              <a:t>‹#›</a:t>
            </a:fld>
            <a:endParaRPr kumimoji="1" lang="ja-JP" altLang="en-US"/>
          </a:p>
        </p:txBody>
      </p:sp>
    </p:spTree>
    <p:extLst>
      <p:ext uri="{BB962C8B-B14F-4D97-AF65-F5344CB8AC3E}">
        <p14:creationId xmlns:p14="http://schemas.microsoft.com/office/powerpoint/2010/main" val="19738533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A17DAD6-59D8-43B1-BF7C-93287CFD39BC}" type="datetimeFigureOut">
              <a:rPr kumimoji="1" lang="ja-JP" altLang="en-US" smtClean="0"/>
              <a:t>2020/11/25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91410C9-7D7E-4269-8052-3A930A0A8172}" type="slidenum">
              <a:rPr kumimoji="1" lang="ja-JP" altLang="en-US" smtClean="0"/>
              <a:t>‹#›</a:t>
            </a:fld>
            <a:endParaRPr kumimoji="1" lang="ja-JP" altLang="en-US"/>
          </a:p>
        </p:txBody>
      </p:sp>
    </p:spTree>
    <p:extLst>
      <p:ext uri="{BB962C8B-B14F-4D97-AF65-F5344CB8AC3E}">
        <p14:creationId xmlns:p14="http://schemas.microsoft.com/office/powerpoint/2010/main" val="3153523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EA17DAD6-59D8-43B1-BF7C-93287CFD39BC}" type="datetimeFigureOut">
              <a:rPr kumimoji="1" lang="ja-JP" altLang="en-US" smtClean="0"/>
              <a:t>2020/11/25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91410C9-7D7E-4269-8052-3A930A0A8172}" type="slidenum">
              <a:rPr kumimoji="1" lang="ja-JP" altLang="en-US" smtClean="0"/>
              <a:t>‹#›</a:t>
            </a:fld>
            <a:endParaRPr kumimoji="1" lang="ja-JP" altLang="en-US"/>
          </a:p>
        </p:txBody>
      </p:sp>
    </p:spTree>
    <p:extLst>
      <p:ext uri="{BB962C8B-B14F-4D97-AF65-F5344CB8AC3E}">
        <p14:creationId xmlns:p14="http://schemas.microsoft.com/office/powerpoint/2010/main" val="8916766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EA17DAD6-59D8-43B1-BF7C-93287CFD39BC}" type="datetimeFigureOut">
              <a:rPr kumimoji="1" lang="ja-JP" altLang="en-US" smtClean="0"/>
              <a:t>2020/11/25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91410C9-7D7E-4269-8052-3A930A0A8172}" type="slidenum">
              <a:rPr kumimoji="1" lang="ja-JP" altLang="en-US" smtClean="0"/>
              <a:t>‹#›</a:t>
            </a:fld>
            <a:endParaRPr kumimoji="1" lang="ja-JP" altLang="en-US"/>
          </a:p>
        </p:txBody>
      </p:sp>
    </p:spTree>
    <p:extLst>
      <p:ext uri="{BB962C8B-B14F-4D97-AF65-F5344CB8AC3E}">
        <p14:creationId xmlns:p14="http://schemas.microsoft.com/office/powerpoint/2010/main" val="4116521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EA17DAD6-59D8-43B1-BF7C-93287CFD39BC}" type="datetimeFigureOut">
              <a:rPr kumimoji="1" lang="ja-JP" altLang="en-US" smtClean="0"/>
              <a:t>2020/11/25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91410C9-7D7E-4269-8052-3A930A0A8172}" type="slidenum">
              <a:rPr kumimoji="1" lang="ja-JP" altLang="en-US" smtClean="0"/>
              <a:t>‹#›</a:t>
            </a:fld>
            <a:endParaRPr kumimoji="1" lang="ja-JP" altLang="en-US"/>
          </a:p>
        </p:txBody>
      </p:sp>
    </p:spTree>
    <p:extLst>
      <p:ext uri="{BB962C8B-B14F-4D97-AF65-F5344CB8AC3E}">
        <p14:creationId xmlns:p14="http://schemas.microsoft.com/office/powerpoint/2010/main" val="8578439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EA17DAD6-59D8-43B1-BF7C-93287CFD39BC}" type="datetimeFigureOut">
              <a:rPr kumimoji="1" lang="ja-JP" altLang="en-US" smtClean="0"/>
              <a:t>2020/11/25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91410C9-7D7E-4269-8052-3A930A0A8172}" type="slidenum">
              <a:rPr kumimoji="1" lang="ja-JP" altLang="en-US" smtClean="0"/>
              <a:t>‹#›</a:t>
            </a:fld>
            <a:endParaRPr kumimoji="1" lang="ja-JP" altLang="en-US"/>
          </a:p>
        </p:txBody>
      </p:sp>
    </p:spTree>
    <p:extLst>
      <p:ext uri="{BB962C8B-B14F-4D97-AF65-F5344CB8AC3E}">
        <p14:creationId xmlns:p14="http://schemas.microsoft.com/office/powerpoint/2010/main" val="25755006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17DAD6-59D8-43B1-BF7C-93287CFD39BC}" type="datetimeFigureOut">
              <a:rPr kumimoji="1" lang="ja-JP" altLang="en-US" smtClean="0"/>
              <a:t>2020/11/25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91410C9-7D7E-4269-8052-3A930A0A8172}" type="slidenum">
              <a:rPr kumimoji="1" lang="ja-JP" altLang="en-US" smtClean="0"/>
              <a:t>‹#›</a:t>
            </a:fld>
            <a:endParaRPr kumimoji="1" lang="ja-JP" altLang="en-US"/>
          </a:p>
        </p:txBody>
      </p:sp>
    </p:spTree>
    <p:extLst>
      <p:ext uri="{BB962C8B-B14F-4D97-AF65-F5344CB8AC3E}">
        <p14:creationId xmlns:p14="http://schemas.microsoft.com/office/powerpoint/2010/main" val="25484242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EA17DAD6-59D8-43B1-BF7C-93287CFD39BC}" type="datetimeFigureOut">
              <a:rPr kumimoji="1" lang="ja-JP" altLang="en-US" smtClean="0"/>
              <a:t>2020/11/25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91410C9-7D7E-4269-8052-3A930A0A8172}" type="slidenum">
              <a:rPr kumimoji="1" lang="ja-JP" altLang="en-US" smtClean="0"/>
              <a:t>‹#›</a:t>
            </a:fld>
            <a:endParaRPr kumimoji="1" lang="ja-JP" altLang="en-US"/>
          </a:p>
        </p:txBody>
      </p:sp>
    </p:spTree>
    <p:extLst>
      <p:ext uri="{BB962C8B-B14F-4D97-AF65-F5344CB8AC3E}">
        <p14:creationId xmlns:p14="http://schemas.microsoft.com/office/powerpoint/2010/main" val="7425982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EA17DAD6-59D8-43B1-BF7C-93287CFD39BC}" type="datetimeFigureOut">
              <a:rPr kumimoji="1" lang="ja-JP" altLang="en-US" smtClean="0"/>
              <a:t>2020/11/25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91410C9-7D7E-4269-8052-3A930A0A8172}" type="slidenum">
              <a:rPr kumimoji="1" lang="ja-JP" altLang="en-US" smtClean="0"/>
              <a:t>‹#›</a:t>
            </a:fld>
            <a:endParaRPr kumimoji="1" lang="ja-JP" altLang="en-US"/>
          </a:p>
        </p:txBody>
      </p:sp>
    </p:spTree>
    <p:extLst>
      <p:ext uri="{BB962C8B-B14F-4D97-AF65-F5344CB8AC3E}">
        <p14:creationId xmlns:p14="http://schemas.microsoft.com/office/powerpoint/2010/main" val="235853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EA17DAD6-59D8-43B1-BF7C-93287CFD39BC}" type="datetimeFigureOut">
              <a:rPr kumimoji="1" lang="ja-JP" altLang="en-US" smtClean="0"/>
              <a:t>2020/11/25</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091410C9-7D7E-4269-8052-3A930A0A8172}" type="slidenum">
              <a:rPr kumimoji="1" lang="ja-JP" altLang="en-US" smtClean="0"/>
              <a:t>‹#›</a:t>
            </a:fld>
            <a:endParaRPr kumimoji="1" lang="ja-JP" altLang="en-US"/>
          </a:p>
        </p:txBody>
      </p:sp>
    </p:spTree>
    <p:extLst>
      <p:ext uri="{BB962C8B-B14F-4D97-AF65-F5344CB8AC3E}">
        <p14:creationId xmlns:p14="http://schemas.microsoft.com/office/powerpoint/2010/main" val="254552165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71484" y="31433"/>
            <a:ext cx="4401305" cy="902017"/>
          </a:xfrm>
          <a:solidFill>
            <a:schemeClr val="accent1">
              <a:lumMod val="20000"/>
              <a:lumOff val="80000"/>
            </a:schemeClr>
          </a:solidFill>
        </p:spPr>
        <p:txBody>
          <a:bodyPr>
            <a:normAutofit fontScale="90000"/>
          </a:bodyPr>
          <a:lstStyle/>
          <a:p>
            <a:pPr algn="ctr">
              <a:lnSpc>
                <a:spcPct val="150000"/>
              </a:lnSpc>
            </a:pPr>
            <a:r>
              <a:rPr lang="ja-JP" altLang="en-US" sz="1600" b="1" dirty="0" smtClean="0">
                <a:latin typeface="+mn-ea"/>
                <a:ea typeface="+mn-ea"/>
              </a:rPr>
              <a:t>新型コロナウイルス感染症拡大防止のための</a:t>
            </a:r>
            <a:r>
              <a:rPr lang="en-US" altLang="ja-JP" sz="1600" b="1" dirty="0" smtClean="0">
                <a:latin typeface="+mn-ea"/>
                <a:ea typeface="+mn-ea"/>
              </a:rPr>
              <a:t/>
            </a:r>
            <a:br>
              <a:rPr lang="en-US" altLang="ja-JP" sz="1600" b="1" dirty="0" smtClean="0">
                <a:latin typeface="+mn-ea"/>
                <a:ea typeface="+mn-ea"/>
              </a:rPr>
            </a:br>
            <a:r>
              <a:rPr lang="ja-JP" altLang="en-US" sz="1600" b="1" dirty="0" smtClean="0">
                <a:latin typeface="+mn-ea"/>
                <a:ea typeface="+mn-ea"/>
              </a:rPr>
              <a:t>ガイドライン取組チェックシート</a:t>
            </a:r>
            <a:r>
              <a:rPr lang="en-US" altLang="ja-JP" sz="1200" b="1" dirty="0" smtClean="0">
                <a:latin typeface="+mn-ea"/>
                <a:ea typeface="+mn-ea"/>
              </a:rPr>
              <a:t/>
            </a:r>
            <a:br>
              <a:rPr lang="en-US" altLang="ja-JP" sz="1200" b="1" dirty="0" smtClean="0">
                <a:latin typeface="+mn-ea"/>
                <a:ea typeface="+mn-ea"/>
              </a:rPr>
            </a:br>
            <a:r>
              <a:rPr lang="ja-JP" altLang="en-US" sz="1200" b="1" dirty="0" smtClean="0">
                <a:latin typeface="+mn-ea"/>
                <a:ea typeface="+mn-ea"/>
              </a:rPr>
              <a:t>＜レストラン、居酒屋等飲食店版＞</a:t>
            </a:r>
            <a:endParaRPr kumimoji="1" lang="ja-JP" altLang="en-US" sz="1200" b="1" dirty="0">
              <a:latin typeface="+mn-ea"/>
              <a:ea typeface="+mn-ea"/>
            </a:endParaRPr>
          </a:p>
        </p:txBody>
      </p:sp>
      <p:sp>
        <p:nvSpPr>
          <p:cNvPr id="4" name="正方形/長方形 3"/>
          <p:cNvSpPr/>
          <p:nvPr/>
        </p:nvSpPr>
        <p:spPr>
          <a:xfrm>
            <a:off x="471488" y="1057193"/>
            <a:ext cx="6049628" cy="335672"/>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コンテンツ プレースホルダー 2"/>
          <p:cNvSpPr>
            <a:spLocks noGrp="1"/>
          </p:cNvSpPr>
          <p:nvPr>
            <p:ph idx="1"/>
          </p:nvPr>
        </p:nvSpPr>
        <p:spPr>
          <a:xfrm>
            <a:off x="471487" y="1055002"/>
            <a:ext cx="6049629" cy="1169584"/>
          </a:xfrm>
          <a:ln>
            <a:solidFill>
              <a:schemeClr val="tx1"/>
            </a:solidFill>
            <a:prstDash val="sysDot"/>
          </a:ln>
        </p:spPr>
        <p:txBody>
          <a:bodyPr>
            <a:normAutofit/>
          </a:bodyPr>
          <a:lstStyle/>
          <a:p>
            <a:pPr marL="0" indent="0">
              <a:lnSpc>
                <a:spcPct val="150000"/>
              </a:lnSpc>
              <a:buNone/>
            </a:pPr>
            <a:r>
              <a:rPr lang="ja-JP" altLang="en-US" sz="1200" b="1" dirty="0">
                <a:latin typeface="+mn-ea"/>
              </a:rPr>
              <a:t>１</a:t>
            </a:r>
            <a:r>
              <a:rPr lang="en-US" altLang="ja-JP" sz="1200" b="1" dirty="0">
                <a:latin typeface="+mn-ea"/>
              </a:rPr>
              <a:t>.</a:t>
            </a:r>
            <a:r>
              <a:rPr lang="ja-JP" altLang="en-US" sz="1200" b="1" dirty="0">
                <a:latin typeface="+mn-ea"/>
              </a:rPr>
              <a:t>　マスクの着用・手洗いの徹底</a:t>
            </a:r>
            <a:endParaRPr lang="en-US" altLang="ja-JP" sz="1200" b="1" dirty="0">
              <a:latin typeface="+mn-ea"/>
            </a:endParaRPr>
          </a:p>
          <a:p>
            <a:pPr>
              <a:buSzPct val="120000"/>
              <a:buFont typeface="Wingdings" panose="05000000000000000000" pitchFamily="2" charset="2"/>
              <a:buChar char="p"/>
            </a:pPr>
            <a:r>
              <a:rPr kumimoji="1" lang="ja-JP" altLang="en-US" sz="1100" dirty="0" smtClean="0"/>
              <a:t>　</a:t>
            </a:r>
            <a:r>
              <a:rPr kumimoji="1" lang="ja-JP" altLang="en-US" sz="1100" b="1" dirty="0" smtClean="0">
                <a:latin typeface="ＭＳ 明朝" panose="02020609040205080304" pitchFamily="17" charset="-128"/>
                <a:ea typeface="ＭＳ 明朝" panose="02020609040205080304" pitchFamily="17" charset="-128"/>
              </a:rPr>
              <a:t>来店者・従業員ともにマスク着用の徹底を周知している。</a:t>
            </a:r>
            <a:endParaRPr kumimoji="1" lang="en-US" altLang="ja-JP" sz="1100" b="1" dirty="0" smtClean="0">
              <a:latin typeface="ＭＳ 明朝" panose="02020609040205080304" pitchFamily="17" charset="-128"/>
              <a:ea typeface="ＭＳ 明朝" panose="02020609040205080304" pitchFamily="17" charset="-128"/>
            </a:endParaRPr>
          </a:p>
          <a:p>
            <a:pPr>
              <a:buSzPct val="120000"/>
              <a:buFont typeface="Wingdings" panose="05000000000000000000" pitchFamily="2" charset="2"/>
              <a:buChar char="p"/>
            </a:pPr>
            <a:r>
              <a:rPr lang="ja-JP" altLang="en-US" sz="1100" b="1" dirty="0">
                <a:latin typeface="ＭＳ 明朝" panose="02020609040205080304" pitchFamily="17" charset="-128"/>
                <a:ea typeface="ＭＳ 明朝" panose="02020609040205080304" pitchFamily="17" charset="-128"/>
              </a:rPr>
              <a:t>　</a:t>
            </a:r>
            <a:r>
              <a:rPr lang="ja-JP" altLang="en-US" sz="1100" b="1" dirty="0" smtClean="0">
                <a:latin typeface="ＭＳ 明朝" panose="02020609040205080304" pitchFamily="17" charset="-128"/>
                <a:ea typeface="ＭＳ 明朝" panose="02020609040205080304" pitchFamily="17" charset="-128"/>
              </a:rPr>
              <a:t>来店者・従業員に手洗いや手指消毒の徹底を周知している。</a:t>
            </a:r>
            <a:endParaRPr lang="en-US" altLang="ja-JP" sz="1100" b="1" dirty="0" smtClean="0">
              <a:latin typeface="ＭＳ 明朝" panose="02020609040205080304" pitchFamily="17" charset="-128"/>
              <a:ea typeface="ＭＳ 明朝" panose="02020609040205080304" pitchFamily="17" charset="-128"/>
            </a:endParaRPr>
          </a:p>
          <a:p>
            <a:pPr>
              <a:buSzPct val="120000"/>
              <a:buFont typeface="Wingdings" panose="05000000000000000000" pitchFamily="2" charset="2"/>
              <a:buChar char="p"/>
            </a:pPr>
            <a:r>
              <a:rPr kumimoji="1" lang="ja-JP" altLang="en-US" sz="1100" b="1" dirty="0">
                <a:latin typeface="ＭＳ 明朝" panose="02020609040205080304" pitchFamily="17" charset="-128"/>
                <a:ea typeface="ＭＳ 明朝" panose="02020609040205080304" pitchFamily="17" charset="-128"/>
              </a:rPr>
              <a:t>　</a:t>
            </a:r>
            <a:r>
              <a:rPr kumimoji="1" lang="ja-JP" altLang="en-US" sz="1100" b="1" dirty="0" smtClean="0">
                <a:latin typeface="ＭＳ 明朝" panose="02020609040205080304" pitchFamily="17" charset="-128"/>
                <a:ea typeface="ＭＳ 明朝" panose="02020609040205080304" pitchFamily="17" charset="-128"/>
              </a:rPr>
              <a:t>消毒備品等を各所に設置している。</a:t>
            </a:r>
            <a:endParaRPr kumimoji="1" lang="ja-JP" altLang="en-US" sz="1100" b="1" dirty="0">
              <a:latin typeface="ＭＳ 明朝" panose="02020609040205080304" pitchFamily="17" charset="-128"/>
              <a:ea typeface="ＭＳ 明朝" panose="02020609040205080304" pitchFamily="17" charset="-128"/>
            </a:endParaRPr>
          </a:p>
        </p:txBody>
      </p:sp>
      <p:grpSp>
        <p:nvGrpSpPr>
          <p:cNvPr id="7" name="グループ化 6"/>
          <p:cNvGrpSpPr/>
          <p:nvPr/>
        </p:nvGrpSpPr>
        <p:grpSpPr>
          <a:xfrm>
            <a:off x="471485" y="5404254"/>
            <a:ext cx="6049630" cy="1172171"/>
            <a:chOff x="623888" y="1209593"/>
            <a:chExt cx="5915025" cy="1172171"/>
          </a:xfrm>
        </p:grpSpPr>
        <p:sp>
          <p:nvSpPr>
            <p:cNvPr id="5" name="正方形/長方形 4"/>
            <p:cNvSpPr/>
            <p:nvPr/>
          </p:nvSpPr>
          <p:spPr>
            <a:xfrm>
              <a:off x="623888" y="1209593"/>
              <a:ext cx="5915025" cy="335672"/>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コンテンツ プレースホルダー 2"/>
            <p:cNvSpPr txBox="1">
              <a:spLocks/>
            </p:cNvSpPr>
            <p:nvPr/>
          </p:nvSpPr>
          <p:spPr>
            <a:xfrm>
              <a:off x="623888" y="1209593"/>
              <a:ext cx="5915025" cy="1172171"/>
            </a:xfrm>
            <a:prstGeom prst="rect">
              <a:avLst/>
            </a:prstGeom>
            <a:ln>
              <a:solidFill>
                <a:schemeClr val="tx1"/>
              </a:solidFill>
              <a:prstDash val="sysDot"/>
            </a:ln>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marL="0" indent="0">
                <a:lnSpc>
                  <a:spcPct val="150000"/>
                </a:lnSpc>
                <a:buFont typeface="Arial" panose="020B0604020202020204" pitchFamily="34" charset="0"/>
                <a:buNone/>
              </a:pPr>
              <a:r>
                <a:rPr lang="ja-JP" altLang="en-US" sz="1200" b="1" dirty="0">
                  <a:latin typeface="+mn-ea"/>
                </a:rPr>
                <a:t>４</a:t>
              </a:r>
              <a:r>
                <a:rPr lang="en-US" altLang="ja-JP" sz="1200" b="1" dirty="0" smtClean="0">
                  <a:latin typeface="+mn-ea"/>
                </a:rPr>
                <a:t>.</a:t>
              </a:r>
              <a:r>
                <a:rPr lang="ja-JP" altLang="en-US" sz="1200" b="1" dirty="0" smtClean="0">
                  <a:latin typeface="+mn-ea"/>
                </a:rPr>
                <a:t>　施設、共用物の清掃・消毒・衛生管理</a:t>
              </a:r>
              <a:endParaRPr lang="en-US" altLang="ja-JP" sz="1200" b="1" dirty="0" smtClean="0">
                <a:latin typeface="+mn-ea"/>
              </a:endParaRPr>
            </a:p>
            <a:p>
              <a:pPr>
                <a:buSzPct val="120000"/>
                <a:buFont typeface="Wingdings" panose="05000000000000000000" pitchFamily="2" charset="2"/>
                <a:buChar char="p"/>
              </a:pPr>
              <a:r>
                <a:rPr lang="ja-JP" altLang="en-US" sz="1100" dirty="0" smtClean="0">
                  <a:latin typeface="ＭＳ 明朝" panose="02020609040205080304" pitchFamily="17" charset="-128"/>
                  <a:ea typeface="ＭＳ 明朝" panose="02020609040205080304" pitchFamily="17" charset="-128"/>
                </a:rPr>
                <a:t>　</a:t>
              </a:r>
              <a:r>
                <a:rPr lang="ja-JP" altLang="en-US" sz="1100" b="1" dirty="0" smtClean="0">
                  <a:latin typeface="ＭＳ 明朝" panose="02020609040205080304" pitchFamily="17" charset="-128"/>
                  <a:ea typeface="ＭＳ 明朝" panose="02020609040205080304" pitchFamily="17" charset="-128"/>
                </a:rPr>
                <a:t>来店者が入れ替わる都度、テーブル・カウンターを消毒している。　　　</a:t>
              </a:r>
              <a:endParaRPr lang="en-US" altLang="ja-JP" sz="1100" b="1" dirty="0" smtClean="0">
                <a:latin typeface="ＭＳ 明朝" panose="02020609040205080304" pitchFamily="17" charset="-128"/>
                <a:ea typeface="ＭＳ 明朝" panose="02020609040205080304" pitchFamily="17" charset="-128"/>
              </a:endParaRPr>
            </a:p>
            <a:p>
              <a:pPr>
                <a:buSzPct val="120000"/>
                <a:buFont typeface="Wingdings" panose="05000000000000000000" pitchFamily="2" charset="2"/>
                <a:buChar char="p"/>
              </a:pPr>
              <a:r>
                <a:rPr lang="ja-JP" altLang="en-US" sz="1100" b="1" dirty="0" smtClean="0">
                  <a:latin typeface="ＭＳ 明朝" panose="02020609040205080304" pitchFamily="17" charset="-128"/>
                  <a:ea typeface="ＭＳ 明朝" panose="02020609040205080304" pitchFamily="17" charset="-128"/>
                </a:rPr>
                <a:t>　大皿料理での食事提供は避ける、従業員が取り分ける等の工夫を行っている。</a:t>
              </a:r>
              <a:endParaRPr lang="en-US" altLang="ja-JP" sz="1100" b="1" dirty="0" smtClean="0">
                <a:latin typeface="ＭＳ 明朝" panose="02020609040205080304" pitchFamily="17" charset="-128"/>
                <a:ea typeface="ＭＳ 明朝" panose="02020609040205080304" pitchFamily="17" charset="-128"/>
              </a:endParaRPr>
            </a:p>
            <a:p>
              <a:pPr>
                <a:buSzPct val="120000"/>
                <a:buFont typeface="Wingdings" panose="05000000000000000000" pitchFamily="2" charset="2"/>
                <a:buChar char="p"/>
              </a:pPr>
              <a:r>
                <a:rPr lang="ja-JP" altLang="en-US" sz="1100" b="1" dirty="0" smtClean="0">
                  <a:latin typeface="ＭＳ 明朝" panose="02020609040205080304" pitchFamily="17" charset="-128"/>
                  <a:ea typeface="ＭＳ 明朝" panose="02020609040205080304" pitchFamily="17" charset="-128"/>
                </a:rPr>
                <a:t>　清掃・消毒・ごみ回収は、手袋・マスクを着用し、事後に手洗い・手指消毒をしている。</a:t>
              </a:r>
              <a:endParaRPr lang="ja-JP" altLang="en-US" sz="1100" b="1" dirty="0">
                <a:latin typeface="ＭＳ 明朝" panose="02020609040205080304" pitchFamily="17" charset="-128"/>
                <a:ea typeface="ＭＳ 明朝" panose="02020609040205080304" pitchFamily="17" charset="-128"/>
              </a:endParaRPr>
            </a:p>
          </p:txBody>
        </p:sp>
      </p:grpSp>
      <p:grpSp>
        <p:nvGrpSpPr>
          <p:cNvPr id="10" name="グループ化 9"/>
          <p:cNvGrpSpPr/>
          <p:nvPr/>
        </p:nvGrpSpPr>
        <p:grpSpPr>
          <a:xfrm>
            <a:off x="471482" y="4076509"/>
            <a:ext cx="6049633" cy="1236781"/>
            <a:chOff x="623884" y="1209593"/>
            <a:chExt cx="5915029" cy="1377663"/>
          </a:xfrm>
        </p:grpSpPr>
        <p:sp>
          <p:nvSpPr>
            <p:cNvPr id="11" name="正方形/長方形 10"/>
            <p:cNvSpPr/>
            <p:nvPr/>
          </p:nvSpPr>
          <p:spPr>
            <a:xfrm>
              <a:off x="623884" y="1218527"/>
              <a:ext cx="5915025" cy="40859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コンテンツ プレースホルダー 2"/>
            <p:cNvSpPr txBox="1">
              <a:spLocks/>
            </p:cNvSpPr>
            <p:nvPr/>
          </p:nvSpPr>
          <p:spPr>
            <a:xfrm>
              <a:off x="623888" y="1209593"/>
              <a:ext cx="5915025" cy="1377663"/>
            </a:xfrm>
            <a:prstGeom prst="rect">
              <a:avLst/>
            </a:prstGeom>
            <a:ln>
              <a:solidFill>
                <a:schemeClr val="tx1"/>
              </a:solidFill>
              <a:prstDash val="sysDot"/>
            </a:ln>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marL="0" indent="0">
                <a:lnSpc>
                  <a:spcPct val="150000"/>
                </a:lnSpc>
                <a:buFont typeface="Arial" panose="020B0604020202020204" pitchFamily="34" charset="0"/>
                <a:buNone/>
              </a:pPr>
              <a:r>
                <a:rPr lang="ja-JP" altLang="en-US" sz="1200" b="1" dirty="0">
                  <a:latin typeface="+mn-ea"/>
                </a:rPr>
                <a:t>３</a:t>
              </a:r>
              <a:r>
                <a:rPr lang="en-US" altLang="ja-JP" sz="1200" b="1" dirty="0" smtClean="0">
                  <a:latin typeface="+mn-ea"/>
                </a:rPr>
                <a:t>.</a:t>
              </a:r>
              <a:r>
                <a:rPr lang="ja-JP" altLang="en-US" sz="1200" b="1" dirty="0" smtClean="0">
                  <a:latin typeface="+mn-ea"/>
                </a:rPr>
                <a:t>　「３つの密（密閉、密集、密接）」を避ける</a:t>
              </a:r>
              <a:endParaRPr lang="en-US" altLang="ja-JP" sz="1200" b="1" dirty="0" smtClean="0">
                <a:latin typeface="+mn-ea"/>
              </a:endParaRPr>
            </a:p>
            <a:p>
              <a:pPr>
                <a:buSzPct val="120000"/>
                <a:buFont typeface="Wingdings" panose="05000000000000000000" pitchFamily="2" charset="2"/>
                <a:buChar char="p"/>
              </a:pPr>
              <a:r>
                <a:rPr lang="ja-JP" altLang="en-US" sz="1100" dirty="0" smtClean="0"/>
                <a:t>　</a:t>
              </a:r>
              <a:r>
                <a:rPr lang="ja-JP" altLang="en-US" sz="1100" b="1" dirty="0" smtClean="0">
                  <a:latin typeface="ＭＳ 明朝" panose="02020609040205080304" pitchFamily="17" charset="-128"/>
                  <a:ea typeface="ＭＳ 明朝" panose="02020609040205080304" pitchFamily="17" charset="-128"/>
                </a:rPr>
                <a:t>混雑時は、入場者数や滞在時間の制限を行っている。</a:t>
              </a:r>
              <a:endParaRPr lang="en-US" altLang="ja-JP" sz="1100" b="1" dirty="0" smtClean="0">
                <a:latin typeface="ＭＳ 明朝" panose="02020609040205080304" pitchFamily="17" charset="-128"/>
                <a:ea typeface="ＭＳ 明朝" panose="02020609040205080304" pitchFamily="17" charset="-128"/>
              </a:endParaRPr>
            </a:p>
            <a:p>
              <a:pPr>
                <a:buSzPct val="120000"/>
                <a:buFont typeface="Wingdings" panose="05000000000000000000" pitchFamily="2" charset="2"/>
                <a:buChar char="p"/>
              </a:pPr>
              <a:r>
                <a:rPr lang="ja-JP" altLang="en-US" sz="1100" b="1" dirty="0" smtClean="0">
                  <a:latin typeface="ＭＳ 明朝" panose="02020609040205080304" pitchFamily="17" charset="-128"/>
                  <a:ea typeface="ＭＳ 明朝" panose="02020609040205080304" pitchFamily="17" charset="-128"/>
                </a:rPr>
                <a:t>　扉や窓の開閉や、換気扇の使用等により定期的な換気を行っている（</a:t>
              </a:r>
              <a:r>
                <a:rPr lang="en-US" altLang="ja-JP" sz="1100" b="1" dirty="0" smtClean="0">
                  <a:latin typeface="ＭＳ 明朝" panose="02020609040205080304" pitchFamily="17" charset="-128"/>
                  <a:ea typeface="ＭＳ 明朝" panose="02020609040205080304" pitchFamily="17" charset="-128"/>
                </a:rPr>
                <a:t>1</a:t>
              </a:r>
              <a:r>
                <a:rPr lang="ja-JP" altLang="en-US" sz="1100" b="1" dirty="0" smtClean="0">
                  <a:latin typeface="ＭＳ 明朝" panose="02020609040205080304" pitchFamily="17" charset="-128"/>
                  <a:ea typeface="ＭＳ 明朝" panose="02020609040205080304" pitchFamily="17" charset="-128"/>
                </a:rPr>
                <a:t>時間に</a:t>
              </a:r>
              <a:r>
                <a:rPr lang="en-US" altLang="ja-JP" sz="1100" b="1" dirty="0" smtClean="0">
                  <a:latin typeface="ＭＳ 明朝" panose="02020609040205080304" pitchFamily="17" charset="-128"/>
                  <a:ea typeface="ＭＳ 明朝" panose="02020609040205080304" pitchFamily="17" charset="-128"/>
                </a:rPr>
                <a:t>2</a:t>
              </a:r>
              <a:r>
                <a:rPr lang="ja-JP" altLang="en-US" sz="1100" b="1" dirty="0" smtClean="0">
                  <a:latin typeface="ＭＳ 明朝" panose="02020609040205080304" pitchFamily="17" charset="-128"/>
                  <a:ea typeface="ＭＳ 明朝" panose="02020609040205080304" pitchFamily="17" charset="-128"/>
                </a:rPr>
                <a:t>回以上）。</a:t>
              </a:r>
              <a:endParaRPr lang="en-US" altLang="ja-JP" sz="1100" b="1" dirty="0" smtClean="0">
                <a:latin typeface="ＭＳ 明朝" panose="02020609040205080304" pitchFamily="17" charset="-128"/>
                <a:ea typeface="ＭＳ 明朝" panose="02020609040205080304" pitchFamily="17" charset="-128"/>
              </a:endParaRPr>
            </a:p>
            <a:p>
              <a:pPr>
                <a:buSzPct val="120000"/>
                <a:buFont typeface="Wingdings" panose="05000000000000000000" pitchFamily="2" charset="2"/>
                <a:buChar char="p"/>
              </a:pPr>
              <a:r>
                <a:rPr lang="ja-JP" altLang="en-US" sz="1100" b="1" dirty="0" smtClean="0">
                  <a:latin typeface="ＭＳ 明朝" panose="02020609040205080304" pitchFamily="17" charset="-128"/>
                  <a:ea typeface="ＭＳ 明朝" panose="02020609040205080304" pitchFamily="17" charset="-128"/>
                </a:rPr>
                <a:t>　従業員の休憩室を定期的に換気し、対面での食事や会話は避けている。</a:t>
              </a:r>
              <a:endParaRPr lang="ja-JP" altLang="en-US" sz="1100" b="1" dirty="0">
                <a:latin typeface="ＭＳ 明朝" panose="02020609040205080304" pitchFamily="17" charset="-128"/>
                <a:ea typeface="ＭＳ 明朝" panose="02020609040205080304" pitchFamily="17" charset="-128"/>
              </a:endParaRPr>
            </a:p>
          </p:txBody>
        </p:sp>
      </p:grpSp>
      <p:grpSp>
        <p:nvGrpSpPr>
          <p:cNvPr id="13" name="グループ化 12"/>
          <p:cNvGrpSpPr/>
          <p:nvPr/>
        </p:nvGrpSpPr>
        <p:grpSpPr>
          <a:xfrm>
            <a:off x="471485" y="2341028"/>
            <a:ext cx="6049630" cy="1644516"/>
            <a:chOff x="623888" y="1209593"/>
            <a:chExt cx="5915025" cy="1417449"/>
          </a:xfrm>
        </p:grpSpPr>
        <p:sp>
          <p:nvSpPr>
            <p:cNvPr id="14" name="正方形/長方形 13"/>
            <p:cNvSpPr/>
            <p:nvPr/>
          </p:nvSpPr>
          <p:spPr>
            <a:xfrm>
              <a:off x="623888" y="1209593"/>
              <a:ext cx="5915025" cy="299589"/>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コンテンツ プレースホルダー 2"/>
            <p:cNvSpPr txBox="1">
              <a:spLocks/>
            </p:cNvSpPr>
            <p:nvPr/>
          </p:nvSpPr>
          <p:spPr>
            <a:xfrm>
              <a:off x="623888" y="1209593"/>
              <a:ext cx="5915025" cy="1417449"/>
            </a:xfrm>
            <a:prstGeom prst="rect">
              <a:avLst/>
            </a:prstGeom>
            <a:ln>
              <a:solidFill>
                <a:schemeClr val="tx1"/>
              </a:solidFill>
              <a:prstDash val="sysDot"/>
            </a:ln>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marL="0" indent="0">
                <a:lnSpc>
                  <a:spcPct val="150000"/>
                </a:lnSpc>
                <a:buFont typeface="Arial" panose="020B0604020202020204" pitchFamily="34" charset="0"/>
                <a:buNone/>
              </a:pPr>
              <a:r>
                <a:rPr lang="ja-JP" altLang="en-US" sz="1200" b="1" dirty="0" smtClean="0">
                  <a:latin typeface="+mn-ea"/>
                </a:rPr>
                <a:t>２．ソーシャルディスタンス（２ｍ以上の距離を保つ）</a:t>
              </a:r>
              <a:endParaRPr lang="en-US" altLang="ja-JP" sz="1200" b="1" dirty="0" smtClean="0">
                <a:latin typeface="+mn-ea"/>
              </a:endParaRPr>
            </a:p>
            <a:p>
              <a:pPr>
                <a:buSzPct val="120000"/>
                <a:buFont typeface="Wingdings" panose="05000000000000000000" pitchFamily="2" charset="2"/>
                <a:buChar char="p"/>
              </a:pPr>
              <a:r>
                <a:rPr lang="ja-JP" altLang="en-US" sz="1100" dirty="0" smtClean="0">
                  <a:latin typeface="ＭＳ 明朝" panose="02020609040205080304" pitchFamily="17" charset="-128"/>
                  <a:ea typeface="ＭＳ 明朝" panose="02020609040205080304" pitchFamily="17" charset="-128"/>
                </a:rPr>
                <a:t>　</a:t>
              </a:r>
              <a:r>
                <a:rPr lang="ja-JP" altLang="en-US" sz="1100" b="1" dirty="0" smtClean="0">
                  <a:latin typeface="ＭＳ 明朝" panose="02020609040205080304" pitchFamily="17" charset="-128"/>
                  <a:ea typeface="ＭＳ 明朝" panose="02020609040205080304" pitchFamily="17" charset="-128"/>
                </a:rPr>
                <a:t>行列整理、混雑時の入店制限等により混雑を回避している。　　　</a:t>
              </a:r>
              <a:endParaRPr lang="en-US" altLang="ja-JP" sz="1100" b="1" dirty="0" smtClean="0">
                <a:latin typeface="ＭＳ 明朝" panose="02020609040205080304" pitchFamily="17" charset="-128"/>
                <a:ea typeface="ＭＳ 明朝" panose="02020609040205080304" pitchFamily="17" charset="-128"/>
              </a:endParaRPr>
            </a:p>
            <a:p>
              <a:pPr>
                <a:buSzPct val="120000"/>
                <a:buFont typeface="Wingdings" panose="05000000000000000000" pitchFamily="2" charset="2"/>
                <a:buChar char="p"/>
              </a:pPr>
              <a:r>
                <a:rPr lang="ja-JP" altLang="en-US" sz="1100" b="1" dirty="0" smtClean="0">
                  <a:latin typeface="ＭＳ 明朝" panose="02020609040205080304" pitchFamily="17" charset="-128"/>
                  <a:ea typeface="ＭＳ 明朝" panose="02020609040205080304" pitchFamily="17" charset="-128"/>
                </a:rPr>
                <a:t>　飛沫防止のため座席はパーテーションで仕切るか、できるだけ２ｍ（最低１ｍ）以上の</a:t>
              </a:r>
              <a:endParaRPr lang="en-US" altLang="ja-JP" sz="1100" b="1" dirty="0" smtClean="0">
                <a:latin typeface="ＭＳ 明朝" panose="02020609040205080304" pitchFamily="17" charset="-128"/>
                <a:ea typeface="ＭＳ 明朝" panose="02020609040205080304" pitchFamily="17" charset="-128"/>
              </a:endParaRPr>
            </a:p>
            <a:p>
              <a:pPr marL="0" indent="0">
                <a:buSzPct val="120000"/>
                <a:buNone/>
              </a:pPr>
              <a:r>
                <a:rPr lang="ja-JP" altLang="en-US" sz="1100" b="1" dirty="0">
                  <a:latin typeface="ＭＳ 明朝" panose="02020609040205080304" pitchFamily="17" charset="-128"/>
                  <a:ea typeface="ＭＳ 明朝" panose="02020609040205080304" pitchFamily="17" charset="-128"/>
                </a:rPr>
                <a:t>　</a:t>
              </a:r>
              <a:r>
                <a:rPr lang="ja-JP" altLang="en-US" sz="1100" b="1" dirty="0" smtClean="0">
                  <a:latin typeface="ＭＳ 明朝" panose="02020609040205080304" pitchFamily="17" charset="-128"/>
                  <a:ea typeface="ＭＳ 明朝" panose="02020609040205080304" pitchFamily="17" charset="-128"/>
                </a:rPr>
                <a:t>　間隔を空け、大声での会話を控えるよう周知している。</a:t>
              </a:r>
              <a:endParaRPr lang="en-US" altLang="ja-JP" sz="1100" b="1" dirty="0" smtClean="0">
                <a:latin typeface="ＭＳ 明朝" panose="02020609040205080304" pitchFamily="17" charset="-128"/>
                <a:ea typeface="ＭＳ 明朝" panose="02020609040205080304" pitchFamily="17" charset="-128"/>
              </a:endParaRPr>
            </a:p>
            <a:p>
              <a:pPr>
                <a:buSzPct val="120000"/>
                <a:buFont typeface="Wingdings" panose="05000000000000000000" pitchFamily="2" charset="2"/>
                <a:buChar char="p"/>
              </a:pPr>
              <a:r>
                <a:rPr lang="ja-JP" altLang="en-US" sz="1100" b="1" dirty="0" smtClean="0">
                  <a:latin typeface="ＭＳ 明朝" panose="02020609040205080304" pitchFamily="17" charset="-128"/>
                  <a:ea typeface="ＭＳ 明朝" panose="02020609040205080304" pitchFamily="17" charset="-128"/>
                </a:rPr>
                <a:t>　会計処理に当たる</a:t>
              </a:r>
              <a:r>
                <a:rPr lang="ja-JP" altLang="en-US" sz="1100" b="1" dirty="0">
                  <a:latin typeface="ＭＳ 明朝" panose="02020609040205080304" pitchFamily="17" charset="-128"/>
                  <a:ea typeface="ＭＳ 明朝" panose="02020609040205080304" pitchFamily="17" charset="-128"/>
                </a:rPr>
                <a:t>場合</a:t>
              </a:r>
              <a:r>
                <a:rPr lang="ja-JP" altLang="en-US" sz="1100" b="1" dirty="0" smtClean="0">
                  <a:latin typeface="ＭＳ 明朝" panose="02020609040205080304" pitchFamily="17" charset="-128"/>
                  <a:ea typeface="ＭＳ 明朝" panose="02020609040205080304" pitchFamily="17" charset="-128"/>
                </a:rPr>
                <a:t>は、手渡しで受け取らず、コイントレーの使用やキャッシュレス</a:t>
              </a:r>
              <a:endParaRPr lang="en-US" altLang="ja-JP" sz="1100" b="1" dirty="0" smtClean="0">
                <a:latin typeface="ＭＳ 明朝" panose="02020609040205080304" pitchFamily="17" charset="-128"/>
                <a:ea typeface="ＭＳ 明朝" panose="02020609040205080304" pitchFamily="17" charset="-128"/>
              </a:endParaRPr>
            </a:p>
            <a:p>
              <a:pPr marL="0" indent="0">
                <a:buSzPct val="120000"/>
                <a:buNone/>
              </a:pPr>
              <a:r>
                <a:rPr lang="ja-JP" altLang="en-US" sz="1100" b="1" dirty="0">
                  <a:latin typeface="ＭＳ 明朝" panose="02020609040205080304" pitchFamily="17" charset="-128"/>
                  <a:ea typeface="ＭＳ 明朝" panose="02020609040205080304" pitchFamily="17" charset="-128"/>
                </a:rPr>
                <a:t>　</a:t>
              </a:r>
              <a:r>
                <a:rPr lang="ja-JP" altLang="en-US" sz="1100" b="1" dirty="0" smtClean="0">
                  <a:latin typeface="ＭＳ 明朝" panose="02020609040205080304" pitchFamily="17" charset="-128"/>
                  <a:ea typeface="ＭＳ 明朝" panose="02020609040205080304" pitchFamily="17" charset="-128"/>
                </a:rPr>
                <a:t>　化等で接触機会を減らしている。</a:t>
              </a:r>
              <a:endParaRPr lang="ja-JP" altLang="en-US" sz="1100" b="1" dirty="0">
                <a:latin typeface="ＭＳ 明朝" panose="02020609040205080304" pitchFamily="17" charset="-128"/>
                <a:ea typeface="ＭＳ 明朝" panose="02020609040205080304" pitchFamily="17" charset="-128"/>
              </a:endParaRPr>
            </a:p>
          </p:txBody>
        </p:sp>
      </p:grpSp>
      <p:grpSp>
        <p:nvGrpSpPr>
          <p:cNvPr id="16" name="グループ化 15"/>
          <p:cNvGrpSpPr/>
          <p:nvPr/>
        </p:nvGrpSpPr>
        <p:grpSpPr>
          <a:xfrm>
            <a:off x="471482" y="6720138"/>
            <a:ext cx="6049631" cy="1218419"/>
            <a:chOff x="623885" y="1190186"/>
            <a:chExt cx="5915025" cy="1392491"/>
          </a:xfrm>
        </p:grpSpPr>
        <p:sp>
          <p:nvSpPr>
            <p:cNvPr id="17" name="正方形/長方形 16"/>
            <p:cNvSpPr/>
            <p:nvPr/>
          </p:nvSpPr>
          <p:spPr>
            <a:xfrm>
              <a:off x="623885" y="1190186"/>
              <a:ext cx="5915025" cy="402276"/>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コンテンツ プレースホルダー 2"/>
            <p:cNvSpPr txBox="1">
              <a:spLocks/>
            </p:cNvSpPr>
            <p:nvPr/>
          </p:nvSpPr>
          <p:spPr>
            <a:xfrm>
              <a:off x="623885" y="1205014"/>
              <a:ext cx="5915025" cy="1377663"/>
            </a:xfrm>
            <a:prstGeom prst="rect">
              <a:avLst/>
            </a:prstGeom>
            <a:ln>
              <a:solidFill>
                <a:schemeClr val="tx1"/>
              </a:solidFill>
              <a:prstDash val="sysDot"/>
            </a:ln>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marL="0" indent="0">
                <a:lnSpc>
                  <a:spcPct val="150000"/>
                </a:lnSpc>
                <a:buFont typeface="Arial" panose="020B0604020202020204" pitchFamily="34" charset="0"/>
                <a:buNone/>
              </a:pPr>
              <a:r>
                <a:rPr lang="ja-JP" altLang="en-US" sz="1200" b="1" dirty="0">
                  <a:latin typeface="+mn-ea"/>
                </a:rPr>
                <a:t>５</a:t>
              </a:r>
              <a:r>
                <a:rPr lang="en-US" altLang="ja-JP" sz="1200" b="1" dirty="0" smtClean="0">
                  <a:latin typeface="+mn-ea"/>
                </a:rPr>
                <a:t>.</a:t>
              </a:r>
              <a:r>
                <a:rPr lang="ja-JP" altLang="en-US" sz="1200" b="1" dirty="0" smtClean="0">
                  <a:latin typeface="+mn-ea"/>
                </a:rPr>
                <a:t>　来店者・従業員の体調管理</a:t>
              </a:r>
              <a:endParaRPr lang="en-US" altLang="ja-JP" sz="1200" b="1" dirty="0" smtClean="0">
                <a:latin typeface="+mn-ea"/>
              </a:endParaRPr>
            </a:p>
            <a:p>
              <a:pPr>
                <a:buSzPct val="120000"/>
                <a:buFont typeface="Wingdings" panose="05000000000000000000" pitchFamily="2" charset="2"/>
                <a:buChar char="p"/>
              </a:pPr>
              <a:r>
                <a:rPr lang="ja-JP" altLang="en-US" sz="1100" dirty="0" smtClean="0">
                  <a:latin typeface="ＭＳ 明朝" panose="02020609040205080304" pitchFamily="17" charset="-128"/>
                  <a:ea typeface="ＭＳ 明朝" panose="02020609040205080304" pitchFamily="17" charset="-128"/>
                </a:rPr>
                <a:t>　</a:t>
              </a:r>
              <a:r>
                <a:rPr lang="ja-JP" altLang="en-US" sz="1100" b="1" dirty="0" smtClean="0">
                  <a:latin typeface="ＭＳ 明朝" panose="02020609040205080304" pitchFamily="17" charset="-128"/>
                  <a:ea typeface="ＭＳ 明朝" panose="02020609040205080304" pitchFamily="17" charset="-128"/>
                </a:rPr>
                <a:t>来店者で発熱や咳などがある者は入場を遠慮していただく等の取組を行っている。</a:t>
              </a:r>
              <a:endParaRPr lang="en-US" altLang="ja-JP" sz="1100" b="1" dirty="0" smtClean="0">
                <a:latin typeface="ＭＳ 明朝" panose="02020609040205080304" pitchFamily="17" charset="-128"/>
                <a:ea typeface="ＭＳ 明朝" panose="02020609040205080304" pitchFamily="17" charset="-128"/>
              </a:endParaRPr>
            </a:p>
            <a:p>
              <a:pPr>
                <a:buSzPct val="120000"/>
                <a:buFont typeface="Wingdings" panose="05000000000000000000" pitchFamily="2" charset="2"/>
                <a:buChar char="p"/>
              </a:pPr>
              <a:r>
                <a:rPr lang="ja-JP" altLang="en-US" sz="1100" b="1" dirty="0" smtClean="0">
                  <a:latin typeface="ＭＳ 明朝" panose="02020609040205080304" pitchFamily="17" charset="-128"/>
                  <a:ea typeface="ＭＳ 明朝" panose="02020609040205080304" pitchFamily="17" charset="-128"/>
                </a:rPr>
                <a:t>　従業員は出勤時に体調確認し、体調不良時は休養するよう指示している。</a:t>
              </a:r>
              <a:endParaRPr lang="en-US" altLang="ja-JP" sz="1100" b="1" dirty="0" smtClean="0">
                <a:latin typeface="ＭＳ 明朝" panose="02020609040205080304" pitchFamily="17" charset="-128"/>
                <a:ea typeface="ＭＳ 明朝" panose="02020609040205080304" pitchFamily="17" charset="-128"/>
              </a:endParaRPr>
            </a:p>
            <a:p>
              <a:pPr>
                <a:buSzPct val="120000"/>
                <a:buFont typeface="Wingdings" panose="05000000000000000000" pitchFamily="2" charset="2"/>
                <a:buChar char="p"/>
              </a:pPr>
              <a:r>
                <a:rPr lang="ja-JP" altLang="en-US" sz="1100" b="1" dirty="0" smtClean="0">
                  <a:latin typeface="ＭＳ 明朝" panose="02020609040205080304" pitchFamily="17" charset="-128"/>
                  <a:ea typeface="ＭＳ 明朝" panose="02020609040205080304" pitchFamily="17" charset="-128"/>
                </a:rPr>
                <a:t>　来場者名簿の作成など、感染者等の発生に備えた取組を行っている。</a:t>
              </a:r>
              <a:endParaRPr lang="ja-JP" altLang="en-US" sz="1100" b="1" dirty="0">
                <a:latin typeface="ＭＳ 明朝" panose="02020609040205080304" pitchFamily="17" charset="-128"/>
                <a:ea typeface="ＭＳ 明朝" panose="02020609040205080304" pitchFamily="17" charset="-128"/>
              </a:endParaRPr>
            </a:p>
          </p:txBody>
        </p:sp>
      </p:grpSp>
      <p:grpSp>
        <p:nvGrpSpPr>
          <p:cNvPr id="19" name="グループ化 18"/>
          <p:cNvGrpSpPr/>
          <p:nvPr/>
        </p:nvGrpSpPr>
        <p:grpSpPr>
          <a:xfrm>
            <a:off x="471480" y="8042365"/>
            <a:ext cx="6049635" cy="1181212"/>
            <a:chOff x="623884" y="1209592"/>
            <a:chExt cx="5915029" cy="1389394"/>
          </a:xfrm>
        </p:grpSpPr>
        <p:sp>
          <p:nvSpPr>
            <p:cNvPr id="20" name="正方形/長方形 19"/>
            <p:cNvSpPr/>
            <p:nvPr/>
          </p:nvSpPr>
          <p:spPr>
            <a:xfrm>
              <a:off x="623888" y="1209592"/>
              <a:ext cx="5915025" cy="399494"/>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コンテンツ プレースホルダー 2"/>
            <p:cNvSpPr txBox="1">
              <a:spLocks/>
            </p:cNvSpPr>
            <p:nvPr/>
          </p:nvSpPr>
          <p:spPr>
            <a:xfrm>
              <a:off x="623884" y="1221323"/>
              <a:ext cx="5915025" cy="1377663"/>
            </a:xfrm>
            <a:prstGeom prst="rect">
              <a:avLst/>
            </a:prstGeom>
            <a:ln>
              <a:solidFill>
                <a:schemeClr val="tx1"/>
              </a:solidFill>
              <a:prstDash val="sysDot"/>
            </a:ln>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marL="0" indent="0">
                <a:lnSpc>
                  <a:spcPct val="150000"/>
                </a:lnSpc>
                <a:buFont typeface="Arial" panose="020B0604020202020204" pitchFamily="34" charset="0"/>
                <a:buNone/>
              </a:pPr>
              <a:r>
                <a:rPr lang="ja-JP" altLang="en-US" sz="1200" b="1" dirty="0">
                  <a:latin typeface="+mn-ea"/>
                </a:rPr>
                <a:t>６</a:t>
              </a:r>
              <a:r>
                <a:rPr lang="en-US" altLang="ja-JP" sz="1200" b="1" dirty="0" smtClean="0">
                  <a:latin typeface="+mn-ea"/>
                </a:rPr>
                <a:t>.</a:t>
              </a:r>
              <a:r>
                <a:rPr lang="ja-JP" altLang="en-US" sz="1200" b="1" dirty="0" smtClean="0">
                  <a:latin typeface="+mn-ea"/>
                </a:rPr>
                <a:t>　業界ごとの個別チェック項目</a:t>
              </a:r>
              <a:endParaRPr lang="en-US" altLang="ja-JP" sz="1200" b="1" dirty="0" smtClean="0">
                <a:latin typeface="+mn-ea"/>
              </a:endParaRPr>
            </a:p>
            <a:p>
              <a:pPr>
                <a:buSzPct val="120000"/>
                <a:buFont typeface="Wingdings" panose="05000000000000000000" pitchFamily="2" charset="2"/>
                <a:buChar char="p"/>
              </a:pPr>
              <a:r>
                <a:rPr lang="ja-JP" altLang="en-US" sz="1100" dirty="0" smtClean="0"/>
                <a:t>　</a:t>
              </a:r>
              <a:r>
                <a:rPr lang="ja-JP" altLang="en-US" sz="1100" b="1" dirty="0" smtClean="0">
                  <a:latin typeface="ＭＳ 明朝" panose="02020609040205080304" pitchFamily="17" charset="-128"/>
                  <a:ea typeface="ＭＳ 明朝" panose="02020609040205080304" pitchFamily="17" charset="-128"/>
                </a:rPr>
                <a:t>会計時の混雑を避けるため、レジ前の行列整理やテーブル会計等の工夫を行っている。</a:t>
              </a:r>
              <a:endParaRPr lang="en-US" altLang="ja-JP" sz="1100" b="1" dirty="0" smtClean="0">
                <a:latin typeface="ＭＳ 明朝" panose="02020609040205080304" pitchFamily="17" charset="-128"/>
                <a:ea typeface="ＭＳ 明朝" panose="02020609040205080304" pitchFamily="17" charset="-128"/>
              </a:endParaRPr>
            </a:p>
            <a:p>
              <a:pPr>
                <a:buSzPct val="120000"/>
                <a:buFont typeface="Wingdings" panose="05000000000000000000" pitchFamily="2" charset="2"/>
                <a:buChar char="p"/>
              </a:pPr>
              <a:r>
                <a:rPr lang="ja-JP" altLang="en-US" sz="1100" b="1" dirty="0" smtClean="0">
                  <a:latin typeface="ＭＳ 明朝" panose="02020609040205080304" pitchFamily="17" charset="-128"/>
                  <a:ea typeface="ＭＳ 明朝" panose="02020609040205080304" pitchFamily="17" charset="-128"/>
                </a:rPr>
                <a:t>　カラオケがある場合はマイクをこまめに消毒し、歌う際はマスクの着用を要請している。</a:t>
              </a:r>
              <a:endParaRPr lang="en-US" altLang="ja-JP" sz="1100" b="1" dirty="0" smtClean="0">
                <a:latin typeface="ＭＳ 明朝" panose="02020609040205080304" pitchFamily="17" charset="-128"/>
                <a:ea typeface="ＭＳ 明朝" panose="02020609040205080304" pitchFamily="17" charset="-128"/>
              </a:endParaRPr>
            </a:p>
            <a:p>
              <a:pPr>
                <a:buSzPct val="120000"/>
                <a:buFont typeface="Wingdings" panose="05000000000000000000" pitchFamily="2" charset="2"/>
                <a:buChar char="p"/>
              </a:pPr>
              <a:r>
                <a:rPr lang="ja-JP" altLang="en-US" sz="1100" b="1" dirty="0" smtClean="0">
                  <a:latin typeface="ＭＳ 明朝" panose="02020609040205080304" pitchFamily="17" charset="-128"/>
                  <a:ea typeface="ＭＳ 明朝" panose="02020609040205080304" pitchFamily="17" charset="-128"/>
                </a:rPr>
                <a:t>　来店者同士のお酌、グラス等の回し飲みは控えるように注意喚起を行っている。</a:t>
              </a:r>
              <a:endParaRPr lang="ja-JP" altLang="en-US" sz="1100" b="1" dirty="0">
                <a:latin typeface="ＭＳ 明朝" panose="02020609040205080304" pitchFamily="17" charset="-128"/>
                <a:ea typeface="ＭＳ 明朝" panose="02020609040205080304" pitchFamily="17" charset="-128"/>
              </a:endParaRPr>
            </a:p>
          </p:txBody>
        </p:sp>
      </p:grpSp>
      <p:sp>
        <p:nvSpPr>
          <p:cNvPr id="22" name="テキスト ボックス 21"/>
          <p:cNvSpPr txBox="1"/>
          <p:nvPr/>
        </p:nvSpPr>
        <p:spPr>
          <a:xfrm>
            <a:off x="471484" y="9430869"/>
            <a:ext cx="6049631" cy="276999"/>
          </a:xfrm>
          <a:prstGeom prst="rect">
            <a:avLst/>
          </a:prstGeom>
          <a:noFill/>
        </p:spPr>
        <p:txBody>
          <a:bodyPr wrap="square" rtlCol="0">
            <a:spAutoFit/>
          </a:bodyPr>
          <a:lstStyle/>
          <a:p>
            <a:r>
              <a:rPr kumimoji="1" lang="ja-JP" altLang="en-US" sz="1200" b="1" u="sng" dirty="0" smtClean="0"/>
              <a:t>上記以外にも、業界団体のガイドラインの参照、遵守をお願いいたします。</a:t>
            </a:r>
            <a:endParaRPr kumimoji="1" lang="ja-JP" altLang="en-US" sz="1200" b="1" u="sng" dirty="0"/>
          </a:p>
        </p:txBody>
      </p:sp>
      <p:pic>
        <p:nvPicPr>
          <p:cNvPr id="8" name="図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872789" y="56042"/>
            <a:ext cx="1653409" cy="852507"/>
          </a:xfrm>
          <a:prstGeom prst="rect">
            <a:avLst/>
          </a:prstGeom>
        </p:spPr>
      </p:pic>
      <p:sp>
        <p:nvSpPr>
          <p:cNvPr id="9" name="正方形/長方形 8"/>
          <p:cNvSpPr/>
          <p:nvPr/>
        </p:nvSpPr>
        <p:spPr>
          <a:xfrm>
            <a:off x="4872789" y="31434"/>
            <a:ext cx="1648326" cy="89499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3" name="図 2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965977" y="9250836"/>
            <a:ext cx="446850" cy="637063"/>
          </a:xfrm>
          <a:prstGeom prst="rect">
            <a:avLst/>
          </a:prstGeom>
        </p:spPr>
      </p:pic>
    </p:spTree>
    <p:extLst>
      <p:ext uri="{BB962C8B-B14F-4D97-AF65-F5344CB8AC3E}">
        <p14:creationId xmlns:p14="http://schemas.microsoft.com/office/powerpoint/2010/main" val="322077169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443</TotalTime>
  <Words>493</Words>
  <Application>Microsoft Office PowerPoint</Application>
  <PresentationFormat>A4 210 x 297 mm</PresentationFormat>
  <Paragraphs>28</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ＭＳ 明朝</vt:lpstr>
      <vt:lpstr>游ゴシック</vt:lpstr>
      <vt:lpstr>游ゴシック Light</vt:lpstr>
      <vt:lpstr>Arial</vt:lpstr>
      <vt:lpstr>Calibri</vt:lpstr>
      <vt:lpstr>Calibri Light</vt:lpstr>
      <vt:lpstr>Wingdings</vt:lpstr>
      <vt:lpstr>Office テーマ</vt:lpstr>
      <vt:lpstr>新型コロナウイルス感染症拡大防止のための ガイドライン取組チェックシート ＜レストラン、居酒屋等飲食店版＞</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Administrator</dc:creator>
  <cp:lastModifiedBy>健康福祉部長</cp:lastModifiedBy>
  <cp:revision>31</cp:revision>
  <cp:lastPrinted>2020-09-07T02:43:31Z</cp:lastPrinted>
  <dcterms:created xsi:type="dcterms:W3CDTF">2020-08-17T07:08:39Z</dcterms:created>
  <dcterms:modified xsi:type="dcterms:W3CDTF">2020-11-25T04:54:02Z</dcterms:modified>
</cp:coreProperties>
</file>