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</p:sldIdLst>
  <p:sldSz cx="9906000" cy="6858000" type="A4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BE5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90" autoAdjust="0"/>
    <p:restoredTop sz="94660"/>
  </p:normalViewPr>
  <p:slideViewPr>
    <p:cSldViewPr snapToGrid="0">
      <p:cViewPr varScale="1">
        <p:scale>
          <a:sx n="73" d="100"/>
          <a:sy n="73" d="100"/>
        </p:scale>
        <p:origin x="13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7CAFF-4993-4D77-AC01-3BA4A529EF23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4D4E4-E7F4-4170-A7D4-BCB08E4CE3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7355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7CAFF-4993-4D77-AC01-3BA4A529EF23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4D4E4-E7F4-4170-A7D4-BCB08E4CE3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6595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7CAFF-4993-4D77-AC01-3BA4A529EF23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4D4E4-E7F4-4170-A7D4-BCB08E4CE3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84971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7CAFF-4993-4D77-AC01-3BA4A529EF23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4D4E4-E7F4-4170-A7D4-BCB08E4CE3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6779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7CAFF-4993-4D77-AC01-3BA4A529EF23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4D4E4-E7F4-4170-A7D4-BCB08E4CE3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9107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7CAFF-4993-4D77-AC01-3BA4A529EF23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4D4E4-E7F4-4170-A7D4-BCB08E4CE3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6392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7CAFF-4993-4D77-AC01-3BA4A529EF23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4D4E4-E7F4-4170-A7D4-BCB08E4CE3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6386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7CAFF-4993-4D77-AC01-3BA4A529EF23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4D4E4-E7F4-4170-A7D4-BCB08E4CE3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81341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7CAFF-4993-4D77-AC01-3BA4A529EF23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4D4E4-E7F4-4170-A7D4-BCB08E4CE3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9089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7CAFF-4993-4D77-AC01-3BA4A529EF23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4D4E4-E7F4-4170-A7D4-BCB08E4CE3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7245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7CAFF-4993-4D77-AC01-3BA4A529EF23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D4D4E4-E7F4-4170-A7D4-BCB08E4CE3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37613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7CAFF-4993-4D77-AC01-3BA4A529EF23}" type="datetimeFigureOut">
              <a:rPr kumimoji="1" lang="ja-JP" altLang="en-US" smtClean="0"/>
              <a:t>2021/5/28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4D4E4-E7F4-4170-A7D4-BCB08E4CE3C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439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テキスト ボックス 58"/>
          <p:cNvSpPr txBox="1"/>
          <p:nvPr/>
        </p:nvSpPr>
        <p:spPr>
          <a:xfrm>
            <a:off x="-1417" y="-1264"/>
            <a:ext cx="9906000" cy="369332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solidFill>
                  <a:schemeClr val="bg1"/>
                </a:solidFill>
              </a:rPr>
              <a:t>雇用</a:t>
            </a:r>
            <a:r>
              <a:rPr lang="ja-JP" altLang="en-US" dirty="0"/>
              <a:t>調整</a:t>
            </a:r>
            <a:r>
              <a:rPr lang="ja-JP" altLang="en-US" dirty="0" smtClean="0"/>
              <a:t>助成金等・</a:t>
            </a:r>
            <a:r>
              <a:rPr lang="ja-JP" altLang="en-US" dirty="0"/>
              <a:t>休業支援</a:t>
            </a:r>
            <a:r>
              <a:rPr lang="ja-JP" altLang="en-US" dirty="0" smtClean="0"/>
              <a:t>金等の助成内容</a:t>
            </a:r>
            <a:endParaRPr lang="ja-JP" altLang="en-US" dirty="0"/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12848192" y="8106812"/>
            <a:ext cx="620211" cy="2590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975" indent="-180975">
              <a:lnSpc>
                <a:spcPts val="1260"/>
              </a:lnSpc>
              <a:spcBef>
                <a:spcPts val="315"/>
              </a:spcBef>
              <a:defRPr/>
            </a:pPr>
            <a:r>
              <a:rPr lang="ja-JP" altLang="en-US" sz="1155" b="1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③</a:t>
            </a:r>
            <a:endParaRPr lang="en-US" altLang="ja-JP" sz="1155" b="1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42" name="角丸四角形 41"/>
          <p:cNvSpPr/>
          <p:nvPr/>
        </p:nvSpPr>
        <p:spPr>
          <a:xfrm>
            <a:off x="114525" y="500045"/>
            <a:ext cx="1818658" cy="34751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b="1" dirty="0"/>
              <a:t>雇用調整</a:t>
            </a:r>
            <a:r>
              <a:rPr lang="ja-JP" altLang="en-US" sz="1400" b="1" dirty="0" smtClean="0"/>
              <a:t>助成金等</a:t>
            </a:r>
            <a:endParaRPr lang="ja-JP" altLang="en-US" sz="1400" b="1" dirty="0"/>
          </a:p>
        </p:txBody>
      </p:sp>
      <p:sp>
        <p:nvSpPr>
          <p:cNvPr id="43" name="角丸四角形 42"/>
          <p:cNvSpPr/>
          <p:nvPr/>
        </p:nvSpPr>
        <p:spPr>
          <a:xfrm>
            <a:off x="5080628" y="500045"/>
            <a:ext cx="1830546" cy="34751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b="1" dirty="0"/>
              <a:t>休業支援</a:t>
            </a:r>
            <a:r>
              <a:rPr lang="ja-JP" altLang="en-US" sz="1400" b="1" dirty="0" smtClean="0"/>
              <a:t>金等</a:t>
            </a:r>
            <a:endParaRPr lang="ja-JP" altLang="en-US" sz="1400" b="1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-1417" y="4310378"/>
            <a:ext cx="530493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>
              <a:spcBef>
                <a:spcPts val="300"/>
              </a:spcBef>
            </a:pPr>
            <a:r>
              <a:rPr kumimoji="1" lang="ja-JP" altLang="en-US" sz="900" dirty="0" smtClean="0">
                <a:latin typeface="+mn-ea"/>
              </a:rPr>
              <a:t>（</a:t>
            </a:r>
            <a:r>
              <a:rPr kumimoji="1" lang="en-US" altLang="ja-JP" sz="900" dirty="0" smtClean="0">
                <a:latin typeface="+mn-ea"/>
              </a:rPr>
              <a:t>※</a:t>
            </a:r>
            <a:r>
              <a:rPr kumimoji="1" lang="ja-JP" altLang="en-US" sz="900" dirty="0" smtClean="0">
                <a:latin typeface="+mn-ea"/>
              </a:rPr>
              <a:t>１）緊急事態措置を実施すべき区域、まん延防止等重点措置を実施すべき区域（以下「重点措置区域」という）において、知事による、新型インフルエンザ等対策特別措置法第</a:t>
            </a:r>
            <a:r>
              <a:rPr kumimoji="1" lang="en-US" altLang="ja-JP" sz="900" dirty="0" smtClean="0">
                <a:latin typeface="+mn-ea"/>
              </a:rPr>
              <a:t>18</a:t>
            </a:r>
            <a:r>
              <a:rPr kumimoji="1" lang="ja-JP" altLang="en-US" sz="900" dirty="0" smtClean="0">
                <a:latin typeface="+mn-ea"/>
              </a:rPr>
              <a:t>条に規定する基本的</a:t>
            </a:r>
            <a:r>
              <a:rPr lang="ja-JP" altLang="en-US" sz="900" dirty="0" smtClean="0">
                <a:latin typeface="+mn-ea"/>
              </a:rPr>
              <a:t>対処方針に沿った</a:t>
            </a:r>
            <a:r>
              <a:rPr kumimoji="1" lang="ja-JP" altLang="en-US" sz="900" dirty="0" smtClean="0">
                <a:latin typeface="+mn-ea"/>
              </a:rPr>
              <a:t>要請を受けて同法施行令第</a:t>
            </a:r>
            <a:r>
              <a:rPr kumimoji="1" lang="en-US" altLang="ja-JP" sz="900" dirty="0" smtClean="0">
                <a:latin typeface="+mn-ea"/>
              </a:rPr>
              <a:t>11</a:t>
            </a:r>
            <a:r>
              <a:rPr kumimoji="1" lang="ja-JP" altLang="en-US" sz="900" dirty="0" smtClean="0">
                <a:latin typeface="+mn-ea"/>
              </a:rPr>
              <a:t>条に定める施設における営業時間の短縮等に協力する事業主（～４月末は大企業のみ。）</a:t>
            </a:r>
            <a:endParaRPr kumimoji="1" lang="en-US" altLang="ja-JP" sz="900" dirty="0" smtClean="0">
              <a:latin typeface="+mn-ea"/>
            </a:endParaRPr>
          </a:p>
          <a:p>
            <a:pPr marL="628650" indent="-628650"/>
            <a:r>
              <a:rPr lang="ja-JP" altLang="en-US" sz="900" dirty="0" smtClean="0">
                <a:latin typeface="+mn-ea"/>
              </a:rPr>
              <a:t>　　　　</a:t>
            </a:r>
            <a:r>
              <a:rPr lang="en-US" altLang="ja-JP" sz="900" dirty="0" smtClean="0">
                <a:latin typeface="+mn-ea"/>
              </a:rPr>
              <a:t>※</a:t>
            </a:r>
            <a:r>
              <a:rPr lang="ja-JP" altLang="en-US" sz="900" dirty="0">
                <a:latin typeface="+mn-ea"/>
              </a:rPr>
              <a:t>重点措置区域については、知事が定める区域・業態に係る事業主が対象</a:t>
            </a:r>
            <a:r>
              <a:rPr lang="ja-JP" altLang="en-US" sz="900" dirty="0" smtClean="0">
                <a:latin typeface="+mn-ea"/>
              </a:rPr>
              <a:t>。</a:t>
            </a:r>
            <a:r>
              <a:rPr kumimoji="1" lang="ja-JP" altLang="en-US" sz="900" dirty="0" smtClean="0">
                <a:latin typeface="+mn-ea"/>
              </a:rPr>
              <a:t>　　　　　　 </a:t>
            </a:r>
            <a:endParaRPr kumimoji="1" lang="en-US" altLang="ja-JP" sz="900" dirty="0" smtClean="0">
              <a:latin typeface="+mn-ea"/>
            </a:endParaRPr>
          </a:p>
          <a:p>
            <a:pPr marL="628650" indent="-628650"/>
            <a:r>
              <a:rPr kumimoji="1" lang="ja-JP" altLang="en-US" sz="900" dirty="0" smtClean="0">
                <a:latin typeface="+mn-ea"/>
              </a:rPr>
              <a:t>　　　　</a:t>
            </a:r>
            <a:r>
              <a:rPr kumimoji="1" lang="en-US" altLang="ja-JP" sz="900" dirty="0" smtClean="0">
                <a:latin typeface="+mn-ea"/>
              </a:rPr>
              <a:t>※</a:t>
            </a:r>
            <a:r>
              <a:rPr kumimoji="1" lang="ja-JP" altLang="en-US" sz="900" dirty="0" smtClean="0">
                <a:latin typeface="+mn-ea"/>
              </a:rPr>
              <a:t>各区域における</a:t>
            </a:r>
            <a:r>
              <a:rPr lang="ja-JP" altLang="ja-JP" sz="900" dirty="0"/>
              <a:t>緊急</a:t>
            </a:r>
            <a:r>
              <a:rPr lang="ja-JP" altLang="ja-JP" sz="900" dirty="0" smtClean="0"/>
              <a:t>事態</a:t>
            </a:r>
            <a:r>
              <a:rPr lang="ja-JP" altLang="en-US" sz="900" dirty="0" smtClean="0"/>
              <a:t>措置又</a:t>
            </a:r>
            <a:r>
              <a:rPr lang="ja-JP" altLang="en-US" sz="900" dirty="0"/>
              <a:t>は</a:t>
            </a:r>
            <a:r>
              <a:rPr lang="ja-JP" altLang="ja-JP" sz="900" dirty="0"/>
              <a:t>まん延防止</a:t>
            </a:r>
            <a:r>
              <a:rPr lang="ja-JP" altLang="en-US" sz="900" dirty="0"/>
              <a:t>等重点措置終了</a:t>
            </a:r>
            <a:r>
              <a:rPr lang="ja-JP" altLang="ja-JP" sz="900" dirty="0"/>
              <a:t>月の翌月は、当該</a:t>
            </a:r>
            <a:r>
              <a:rPr lang="ja-JP" altLang="ja-JP" sz="900" dirty="0" smtClean="0"/>
              <a:t>翌月に存在する</a:t>
            </a:r>
            <a:endParaRPr lang="en-US" altLang="ja-JP" sz="900" dirty="0" smtClean="0"/>
          </a:p>
          <a:p>
            <a:pPr marL="628650" indent="-628650"/>
            <a:r>
              <a:rPr lang="ja-JP" altLang="en-US" sz="900" dirty="0" smtClean="0"/>
              <a:t>　　　　　　</a:t>
            </a:r>
            <a:r>
              <a:rPr lang="ja-JP" altLang="ja-JP" sz="900" dirty="0" smtClean="0"/>
              <a:t>地域</a:t>
            </a:r>
            <a:r>
              <a:rPr lang="ja-JP" altLang="ja-JP" sz="900" dirty="0"/>
              <a:t>特例が適用され、翌々月は原則</a:t>
            </a:r>
            <a:r>
              <a:rPr lang="ja-JP" altLang="en-US" sz="900" dirty="0"/>
              <a:t>的な</a:t>
            </a:r>
            <a:r>
              <a:rPr lang="ja-JP" altLang="ja-JP" sz="900" dirty="0"/>
              <a:t>措置が適用される。 </a:t>
            </a:r>
            <a:endParaRPr lang="en-US" altLang="ja-JP" sz="900" dirty="0" smtClean="0"/>
          </a:p>
          <a:p>
            <a:pPr marL="628650" indent="-628650"/>
            <a:r>
              <a:rPr lang="ja-JP" altLang="en-US" sz="900" dirty="0" smtClean="0">
                <a:latin typeface="+mn-ea"/>
              </a:rPr>
              <a:t>　　　 　</a:t>
            </a:r>
            <a:r>
              <a:rPr kumimoji="1" lang="ja-JP" altLang="en-US" sz="900" dirty="0" smtClean="0">
                <a:latin typeface="+mn-ea"/>
              </a:rPr>
              <a:t>　　　　　　</a:t>
            </a:r>
            <a:endParaRPr kumimoji="1" lang="en-US" altLang="ja-JP" sz="900" dirty="0" smtClean="0">
              <a:latin typeface="+mn-ea"/>
            </a:endParaRPr>
          </a:p>
          <a:p>
            <a:pPr marL="361950" indent="-361950"/>
            <a:r>
              <a:rPr kumimoji="1" lang="ja-JP" altLang="en-US" sz="900" dirty="0" smtClean="0">
                <a:latin typeface="+mn-ea"/>
              </a:rPr>
              <a:t>（</a:t>
            </a:r>
            <a:r>
              <a:rPr kumimoji="1" lang="en-US" altLang="ja-JP" sz="900" dirty="0" smtClean="0">
                <a:latin typeface="+mn-ea"/>
              </a:rPr>
              <a:t>※</a:t>
            </a:r>
            <a:r>
              <a:rPr kumimoji="1" lang="ja-JP" altLang="en-US" sz="900" dirty="0" smtClean="0">
                <a:latin typeface="+mn-ea"/>
              </a:rPr>
              <a:t>２）生産指標が最近３か月の月平均で前年又は前々年同期比</a:t>
            </a:r>
            <a:r>
              <a:rPr kumimoji="1" lang="en-US" altLang="ja-JP" sz="900" dirty="0" smtClean="0">
                <a:latin typeface="+mn-ea"/>
              </a:rPr>
              <a:t>30</a:t>
            </a:r>
            <a:r>
              <a:rPr kumimoji="1" lang="ja-JP" altLang="en-US" sz="900" dirty="0" smtClean="0">
                <a:latin typeface="+mn-ea"/>
              </a:rPr>
              <a:t>％以上減少の全国の事業主</a:t>
            </a:r>
            <a:endParaRPr kumimoji="1" lang="en-US" altLang="ja-JP" sz="900" dirty="0" smtClean="0">
              <a:latin typeface="+mn-ea"/>
            </a:endParaRPr>
          </a:p>
          <a:p>
            <a:pPr marL="361950" indent="-361950"/>
            <a:r>
              <a:rPr kumimoji="1" lang="ja-JP" altLang="en-US" sz="900" dirty="0" smtClean="0">
                <a:latin typeface="+mn-ea"/>
              </a:rPr>
              <a:t>（</a:t>
            </a:r>
            <a:r>
              <a:rPr kumimoji="1" lang="en-US" altLang="ja-JP" sz="900" dirty="0" smtClean="0">
                <a:latin typeface="+mn-ea"/>
              </a:rPr>
              <a:t>※</a:t>
            </a:r>
            <a:r>
              <a:rPr kumimoji="1" lang="ja-JP" altLang="en-US" sz="900" dirty="0" smtClean="0">
                <a:latin typeface="+mn-ea"/>
              </a:rPr>
              <a:t>３）原則的な措置では、令和２年１月２４日以降の解雇等の有無で適用する助成率を判断</a:t>
            </a:r>
            <a:endParaRPr kumimoji="1" lang="en-US" altLang="ja-JP" sz="900" dirty="0" smtClean="0">
              <a:latin typeface="+mn-ea"/>
            </a:endParaRPr>
          </a:p>
          <a:p>
            <a:pPr marL="361950" indent="-361950"/>
            <a:r>
              <a:rPr kumimoji="1" lang="ja-JP" altLang="en-US" sz="900" dirty="0" smtClean="0">
                <a:latin typeface="+mn-ea"/>
              </a:rPr>
              <a:t>　　　　地域・業況特例では、令和３年１月８日</a:t>
            </a:r>
            <a:r>
              <a:rPr lang="ja-JP" altLang="en-US" sz="900" dirty="0">
                <a:latin typeface="+mn-ea"/>
              </a:rPr>
              <a:t>以降の解雇等の有無で適用する助成率を</a:t>
            </a:r>
            <a:r>
              <a:rPr lang="ja-JP" altLang="en-US" sz="900" dirty="0" smtClean="0">
                <a:latin typeface="+mn-ea"/>
              </a:rPr>
              <a:t>判断</a:t>
            </a:r>
            <a:endParaRPr lang="en-US" altLang="ja-JP" sz="900" dirty="0" smtClean="0">
              <a:latin typeface="+mn-ea"/>
            </a:endParaRPr>
          </a:p>
          <a:p>
            <a:pPr marL="534988" indent="-534988"/>
            <a:endParaRPr lang="ja-JP" altLang="ja-JP" sz="900" dirty="0">
              <a:solidFill>
                <a:srgbClr val="FF0000"/>
              </a:solidFill>
            </a:endParaRPr>
          </a:p>
          <a:p>
            <a:pPr marL="361950" indent="-361950"/>
            <a:endParaRPr lang="en-US" altLang="ja-JP" sz="900" dirty="0">
              <a:latin typeface="+mn-ea"/>
            </a:endParaRPr>
          </a:p>
          <a:p>
            <a:pPr marL="361950" indent="-361950"/>
            <a:endParaRPr kumimoji="1" lang="ja-JP" altLang="en-US" sz="900" dirty="0">
              <a:latin typeface="+mn-ea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5238570" y="4288334"/>
            <a:ext cx="4892967" cy="1169551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pPr marL="984250" indent="-984250">
              <a:spcBef>
                <a:spcPts val="300"/>
              </a:spcBef>
            </a:pPr>
            <a:r>
              <a:rPr kumimoji="1" lang="ja-JP" altLang="en-US" sz="1000" dirty="0" smtClean="0">
                <a:latin typeface="+mn-ea"/>
              </a:rPr>
              <a:t>（</a:t>
            </a:r>
            <a:r>
              <a:rPr kumimoji="1" lang="en-US" altLang="ja-JP" sz="1000" dirty="0" smtClean="0">
                <a:latin typeface="+mn-ea"/>
              </a:rPr>
              <a:t>※</a:t>
            </a:r>
            <a:r>
              <a:rPr kumimoji="1" lang="ja-JP" altLang="en-US" sz="1000" dirty="0" smtClean="0">
                <a:latin typeface="+mn-ea"/>
              </a:rPr>
              <a:t>４）大企業はシフト制労働者等のみ対象。</a:t>
            </a:r>
            <a:endParaRPr kumimoji="1" lang="en-US" altLang="ja-JP" sz="1000" dirty="0" smtClean="0">
              <a:latin typeface="+mn-ea"/>
            </a:endParaRPr>
          </a:p>
          <a:p>
            <a:pPr marL="360363" indent="-360363"/>
            <a:r>
              <a:rPr kumimoji="1" lang="ja-JP" altLang="en-US" sz="1000" dirty="0" smtClean="0">
                <a:latin typeface="+mn-ea"/>
              </a:rPr>
              <a:t>（</a:t>
            </a:r>
            <a:r>
              <a:rPr kumimoji="1" lang="en-US" altLang="ja-JP" sz="1000" dirty="0" smtClean="0">
                <a:latin typeface="+mn-ea"/>
              </a:rPr>
              <a:t>※</a:t>
            </a:r>
            <a:r>
              <a:rPr kumimoji="1" lang="ja-JP" altLang="en-US" sz="1000" dirty="0" smtClean="0">
                <a:latin typeface="+mn-ea"/>
              </a:rPr>
              <a:t>５）休業支援金の地域特例の対象は、基本的に雇用調整助成金と同じ（左記</a:t>
            </a:r>
            <a:r>
              <a:rPr kumimoji="1" lang="en-US" altLang="ja-JP" sz="1000" dirty="0" smtClean="0">
                <a:latin typeface="+mn-ea"/>
              </a:rPr>
              <a:t>※</a:t>
            </a:r>
            <a:r>
              <a:rPr kumimoji="1" lang="ja-JP" altLang="en-US" sz="1000" dirty="0" smtClean="0">
                <a:latin typeface="+mn-ea"/>
              </a:rPr>
              <a:t>１）。</a:t>
            </a:r>
            <a:endParaRPr kumimoji="1" lang="en-US" altLang="ja-JP" sz="1000" dirty="0" smtClean="0">
              <a:latin typeface="+mn-ea"/>
            </a:endParaRPr>
          </a:p>
          <a:p>
            <a:pPr marL="360363" indent="-360363"/>
            <a:r>
              <a:rPr kumimoji="1" lang="ja-JP" altLang="en-US" sz="1000" dirty="0" smtClean="0">
                <a:latin typeface="+mn-ea"/>
              </a:rPr>
              <a:t>　　　　なお、上限額については月単位での適用とする。</a:t>
            </a:r>
            <a:endParaRPr kumimoji="1" lang="en-US" altLang="ja-JP" sz="1000" dirty="0" smtClean="0">
              <a:latin typeface="+mn-ea"/>
            </a:endParaRPr>
          </a:p>
          <a:p>
            <a:pPr marL="534988" indent="-534988"/>
            <a:r>
              <a:rPr kumimoji="1" lang="ja-JP" altLang="en-US" sz="1000" dirty="0" smtClean="0">
                <a:latin typeface="+mn-ea"/>
              </a:rPr>
              <a:t>　　　　（例：５月</a:t>
            </a:r>
            <a:r>
              <a:rPr kumimoji="1" lang="en-US" altLang="ja-JP" sz="1000" dirty="0" smtClean="0">
                <a:latin typeface="+mn-ea"/>
              </a:rPr>
              <a:t>10</a:t>
            </a:r>
            <a:r>
              <a:rPr kumimoji="1" lang="ja-JP" altLang="en-US" sz="1000" dirty="0" smtClean="0">
                <a:latin typeface="+mn-ea"/>
              </a:rPr>
              <a:t>日から５月</a:t>
            </a:r>
            <a:r>
              <a:rPr kumimoji="1" lang="en-US" altLang="ja-JP" sz="1000" dirty="0" smtClean="0">
                <a:latin typeface="+mn-ea"/>
              </a:rPr>
              <a:t>24</a:t>
            </a:r>
            <a:r>
              <a:rPr kumimoji="1" lang="ja-JP" altLang="en-US" sz="1000" dirty="0" smtClean="0">
                <a:latin typeface="+mn-ea"/>
              </a:rPr>
              <a:t>日までまん延防止等重点措置</a:t>
            </a:r>
            <a:endParaRPr kumimoji="1" lang="en-US" altLang="ja-JP" sz="1000" dirty="0" smtClean="0">
              <a:latin typeface="+mn-ea"/>
            </a:endParaRPr>
          </a:p>
          <a:p>
            <a:pPr marL="534988" indent="-534988"/>
            <a:r>
              <a:rPr kumimoji="1" lang="ja-JP" altLang="en-US" sz="1000" dirty="0" smtClean="0">
                <a:latin typeface="+mn-ea"/>
              </a:rPr>
              <a:t>　　　　　　　→５月１日から６月</a:t>
            </a:r>
            <a:r>
              <a:rPr kumimoji="1" lang="en-US" altLang="ja-JP" sz="1000" dirty="0" smtClean="0">
                <a:latin typeface="+mn-ea"/>
              </a:rPr>
              <a:t>30</a:t>
            </a:r>
            <a:r>
              <a:rPr kumimoji="1" lang="ja-JP" altLang="en-US" sz="1000" dirty="0" smtClean="0">
                <a:latin typeface="+mn-ea"/>
              </a:rPr>
              <a:t>日（解除月の翌月末）までの休業が地域特例の対象）</a:t>
            </a:r>
            <a:endParaRPr kumimoji="1" lang="en-US" altLang="ja-JP" sz="1000" dirty="0" smtClean="0">
              <a:latin typeface="+mn-ea"/>
            </a:endParaRPr>
          </a:p>
          <a:p>
            <a:pPr marL="534988" indent="-534988"/>
            <a:endParaRPr kumimoji="1" lang="en-US" altLang="ja-JP" sz="1000" dirty="0" smtClean="0">
              <a:latin typeface="+mn-ea"/>
            </a:endParaRPr>
          </a:p>
          <a:p>
            <a:pPr marL="534988" indent="-534988"/>
            <a:endParaRPr kumimoji="1" lang="en-US" altLang="ja-JP" sz="1000" dirty="0" smtClean="0">
              <a:latin typeface="+mn-ea"/>
            </a:endParaRPr>
          </a:p>
        </p:txBody>
      </p:sp>
      <p:graphicFrame>
        <p:nvGraphicFramePr>
          <p:cNvPr id="38" name="表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60424729"/>
              </p:ext>
            </p:extLst>
          </p:nvPr>
        </p:nvGraphicFramePr>
        <p:xfrm>
          <a:off x="114525" y="950642"/>
          <a:ext cx="4856486" cy="316415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8486">
                  <a:extLst>
                    <a:ext uri="{9D8B030D-6E8A-4147-A177-3AD203B41FA5}">
                      <a16:colId xmlns:a16="http://schemas.microsoft.com/office/drawing/2014/main" val="1148311147"/>
                    </a:ext>
                  </a:extLst>
                </a:gridCol>
                <a:gridCol w="1467515">
                  <a:extLst>
                    <a:ext uri="{9D8B030D-6E8A-4147-A177-3AD203B41FA5}">
                      <a16:colId xmlns:a16="http://schemas.microsoft.com/office/drawing/2014/main" val="3515438237"/>
                    </a:ext>
                  </a:extLst>
                </a:gridCol>
                <a:gridCol w="1334130">
                  <a:extLst>
                    <a:ext uri="{9D8B030D-6E8A-4147-A177-3AD203B41FA5}">
                      <a16:colId xmlns:a16="http://schemas.microsoft.com/office/drawing/2014/main" val="483615722"/>
                    </a:ext>
                  </a:extLst>
                </a:gridCol>
                <a:gridCol w="1706355">
                  <a:extLst>
                    <a:ext uri="{9D8B030D-6E8A-4147-A177-3AD203B41FA5}">
                      <a16:colId xmlns:a16="http://schemas.microsoft.com/office/drawing/2014/main" val="2298954957"/>
                    </a:ext>
                  </a:extLst>
                </a:gridCol>
              </a:tblGrid>
              <a:tr h="355020">
                <a:tc gridSpan="2">
                  <a:txBody>
                    <a:bodyPr/>
                    <a:lstStyle/>
                    <a:p>
                      <a:endParaRPr kumimoji="1" lang="ja-JP" altLang="en-US" sz="105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6012" marR="96012" marT="48006" marB="48006" anchor="ctr"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spc="-60" baseline="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～４月末</a:t>
                      </a:r>
                      <a:endParaRPr lang="en-US" altLang="ja-JP" sz="1050" spc="-60" baseline="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6012" marR="96012" marT="48006" marB="4800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５月・６月・</a:t>
                      </a:r>
                      <a:r>
                        <a:rPr kumimoji="1" lang="ja-JP" altLang="en-US" sz="1050" b="0" dirty="0" smtClean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７月</a:t>
                      </a:r>
                      <a:endParaRPr kumimoji="1" lang="en-US" altLang="ja-JP" sz="1050" b="0" dirty="0" smtClean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6012" marR="96012" marT="48006" marB="48006" anchor="ctr"/>
                </a:tc>
                <a:extLst>
                  <a:ext uri="{0D108BD9-81ED-4DB2-BD59-A6C34878D82A}">
                    <a16:rowId xmlns:a16="http://schemas.microsoft.com/office/drawing/2014/main" val="3704645176"/>
                  </a:ext>
                </a:extLst>
              </a:tr>
              <a:tr h="751759"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中小企業</a:t>
                      </a:r>
                    </a:p>
                  </a:txBody>
                  <a:tcPr marL="96012" marR="96012" marT="48006" marB="4800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spc="0" baseline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原則的な措置</a:t>
                      </a:r>
                      <a:endParaRPr kumimoji="1" lang="en-US" altLang="ja-JP" sz="1050" spc="0" baseline="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6012" marR="96012" marT="48006" marB="48006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4/5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10/10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 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ja-JP" altLang="en-US" sz="1050" baseline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15,000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円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6012" marR="96012" marT="48006" marB="48006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4/5</a:t>
                      </a:r>
                      <a:r>
                        <a:rPr kumimoji="1" lang="ja-JP" altLang="en-US" sz="1050" u="none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kumimoji="1" lang="en-US" altLang="ja-JP" sz="1050" u="none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9/10</a:t>
                      </a:r>
                      <a:r>
                        <a:rPr kumimoji="1" lang="ja-JP" altLang="en-US" sz="1050" u="none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   </a:t>
                      </a:r>
                      <a:endParaRPr kumimoji="1" lang="en-US" altLang="ja-JP" sz="1050" u="none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ja-JP" altLang="en-US" sz="1050" u="none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kumimoji="1" lang="en-US" altLang="ja-JP" sz="1050" u="none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13,500</a:t>
                      </a:r>
                      <a:r>
                        <a:rPr kumimoji="1" lang="ja-JP" altLang="en-US" sz="1050" u="none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円</a:t>
                      </a:r>
                    </a:p>
                  </a:txBody>
                  <a:tcPr marL="96012" marR="96012" marT="48006" marB="48006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052747"/>
                  </a:ext>
                </a:extLst>
              </a:tr>
              <a:tr h="6690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050" spc="0" baseline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地域特例（</a:t>
                      </a:r>
                      <a:r>
                        <a:rPr kumimoji="1" lang="en-US" altLang="ja-JP" sz="1050" spc="0" baseline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※</a:t>
                      </a:r>
                      <a:r>
                        <a:rPr kumimoji="1" lang="ja-JP" altLang="en-US" sz="1050" spc="0" baseline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１）</a:t>
                      </a:r>
                      <a:endParaRPr kumimoji="1" lang="en-US" altLang="ja-JP" sz="1050" spc="0" baseline="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spc="0" baseline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業況特例（</a:t>
                      </a:r>
                      <a:r>
                        <a:rPr kumimoji="1" lang="en-US" altLang="ja-JP" sz="1050" spc="0" baseline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※</a:t>
                      </a:r>
                      <a:r>
                        <a:rPr kumimoji="1" lang="ja-JP" altLang="en-US" sz="1050" spc="0" baseline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２）</a:t>
                      </a:r>
                      <a:endParaRPr kumimoji="1" lang="en-US" altLang="ja-JP" sz="1050" spc="0" baseline="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+mn-ea"/>
                      </a:endParaRPr>
                    </a:p>
                  </a:txBody>
                  <a:tcPr marL="96012" marR="96012" marT="48006" marB="4800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4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－</a:t>
                      </a:r>
                    </a:p>
                  </a:txBody>
                  <a:tcPr marL="96012" marR="96012" marT="48006" marB="4800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4/5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10/10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</a:t>
                      </a:r>
                      <a:r>
                        <a:rPr kumimoji="1" lang="ja-JP" altLang="en-US" sz="1050" baseline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 </a:t>
                      </a:r>
                      <a:endParaRPr kumimoji="1" lang="en-US" altLang="ja-JP" sz="1050" baseline="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15,000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円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6012" marR="96012" marT="48006" marB="4800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001086"/>
                  </a:ext>
                </a:extLst>
              </a:tr>
              <a:tr h="685694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大企業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6012" marR="96012" marT="48006" marB="4800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spc="0" baseline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原則的な措置</a:t>
                      </a:r>
                      <a:endParaRPr kumimoji="1" lang="en-US" altLang="ja-JP" sz="1050" b="0" spc="0" baseline="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6012" marR="96012" marT="48006" marB="48006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2/3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3/4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     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15,000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円</a:t>
                      </a:r>
                    </a:p>
                  </a:txBody>
                  <a:tcPr marL="96012" marR="96012" marT="48006" marB="48006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en-US" altLang="ja-JP" sz="1050" b="0" u="none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2/3</a:t>
                      </a:r>
                      <a:r>
                        <a:rPr kumimoji="1" lang="ja-JP" altLang="en-US" sz="1050" b="0" u="none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kumimoji="1" lang="en-US" altLang="ja-JP" sz="1050" b="0" u="none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3/4</a:t>
                      </a:r>
                      <a:r>
                        <a:rPr kumimoji="1" lang="ja-JP" altLang="en-US" sz="1050" b="0" u="none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     </a:t>
                      </a:r>
                      <a:endParaRPr kumimoji="1" lang="en-US" altLang="ja-JP" sz="1050" b="0" u="none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kumimoji="1" lang="en-US" altLang="ja-JP" sz="1050" u="none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13,500</a:t>
                      </a:r>
                      <a:r>
                        <a:rPr kumimoji="1" lang="ja-JP" altLang="en-US" sz="1050" u="none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円</a:t>
                      </a:r>
                    </a:p>
                  </a:txBody>
                  <a:tcPr marL="96012" marR="96012" marT="48006" marB="48006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959974"/>
                  </a:ext>
                </a:extLst>
              </a:tr>
              <a:tr h="70259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050" b="0" spc="0" baseline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地域特例（</a:t>
                      </a:r>
                      <a:r>
                        <a:rPr kumimoji="1" lang="en-US" altLang="ja-JP" sz="1050" b="0" spc="0" baseline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※</a:t>
                      </a:r>
                      <a:r>
                        <a:rPr kumimoji="1" lang="ja-JP" altLang="en-US" sz="1050" b="0" spc="0" baseline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１）</a:t>
                      </a:r>
                      <a:endParaRPr kumimoji="1" lang="en-US" altLang="ja-JP" sz="1050" b="0" spc="0" baseline="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spc="0" baseline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業況特例（</a:t>
                      </a:r>
                      <a:r>
                        <a:rPr kumimoji="1" lang="en-US" altLang="ja-JP" sz="1050" spc="0" baseline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※</a:t>
                      </a:r>
                      <a:r>
                        <a:rPr kumimoji="1" lang="ja-JP" altLang="en-US" sz="1050" spc="0" baseline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２）</a:t>
                      </a:r>
                      <a:endParaRPr kumimoji="1" lang="en-US" altLang="ja-JP" sz="1050" spc="0" baseline="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+mn-ea"/>
                      </a:endParaRPr>
                    </a:p>
                  </a:txBody>
                  <a:tcPr marL="96012" marR="96012" marT="48006" marB="4800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en-US" altLang="ja-JP" sz="1050" b="0" spc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4/5</a:t>
                      </a:r>
                      <a:r>
                        <a:rPr kumimoji="1" lang="ja-JP" altLang="en-US" sz="1050" b="0" spc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kumimoji="1" lang="en-US" altLang="ja-JP" sz="1050" b="0" spc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10/10</a:t>
                      </a:r>
                      <a:r>
                        <a:rPr kumimoji="1" lang="ja-JP" altLang="en-US" sz="1050" b="0" spc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 </a:t>
                      </a:r>
                      <a:endParaRPr kumimoji="1" lang="en-US" altLang="ja-JP" sz="1050" b="0" spc="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050" b="0" spc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 </a:t>
                      </a:r>
                      <a:r>
                        <a:rPr kumimoji="1" lang="en-US" altLang="ja-JP" sz="1050" b="0" spc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15,000</a:t>
                      </a:r>
                      <a:r>
                        <a:rPr kumimoji="1" lang="ja-JP" altLang="en-US" sz="1050" b="0" spc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円</a:t>
                      </a:r>
                    </a:p>
                  </a:txBody>
                  <a:tcPr marL="96012" marR="96012" marT="48006" marB="4800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4/5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</a:t>
                      </a:r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10/10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）   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15,000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円</a:t>
                      </a:r>
                      <a:endParaRPr kumimoji="1" lang="en-US" altLang="ja-JP" sz="1050" b="0" spc="-130" baseline="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6012" marR="96012" marT="48006" marB="48006" anchor="ctr"/>
                </a:tc>
                <a:extLst>
                  <a:ext uri="{0D108BD9-81ED-4DB2-BD59-A6C34878D82A}">
                    <a16:rowId xmlns:a16="http://schemas.microsoft.com/office/drawing/2014/main" val="2553842378"/>
                  </a:ext>
                </a:extLst>
              </a:tr>
            </a:tbl>
          </a:graphicData>
        </a:graphic>
      </p:graphicFrame>
      <p:graphicFrame>
        <p:nvGraphicFramePr>
          <p:cNvPr id="39" name="表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80464391"/>
              </p:ext>
            </p:extLst>
          </p:nvPr>
        </p:nvGraphicFramePr>
        <p:xfrm>
          <a:off x="5080627" y="950641"/>
          <a:ext cx="4728392" cy="3164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8113">
                  <a:extLst>
                    <a:ext uri="{9D8B030D-6E8A-4147-A177-3AD203B41FA5}">
                      <a16:colId xmlns:a16="http://schemas.microsoft.com/office/drawing/2014/main" val="1067522774"/>
                    </a:ext>
                  </a:extLst>
                </a:gridCol>
                <a:gridCol w="1478001">
                  <a:extLst>
                    <a:ext uri="{9D8B030D-6E8A-4147-A177-3AD203B41FA5}">
                      <a16:colId xmlns:a16="http://schemas.microsoft.com/office/drawing/2014/main" val="3515438237"/>
                    </a:ext>
                  </a:extLst>
                </a:gridCol>
                <a:gridCol w="1225826">
                  <a:extLst>
                    <a:ext uri="{9D8B030D-6E8A-4147-A177-3AD203B41FA5}">
                      <a16:colId xmlns:a16="http://schemas.microsoft.com/office/drawing/2014/main" val="483615722"/>
                    </a:ext>
                  </a:extLst>
                </a:gridCol>
                <a:gridCol w="1676452">
                  <a:extLst>
                    <a:ext uri="{9D8B030D-6E8A-4147-A177-3AD203B41FA5}">
                      <a16:colId xmlns:a16="http://schemas.microsoft.com/office/drawing/2014/main" val="1824436735"/>
                    </a:ext>
                  </a:extLst>
                </a:gridCol>
              </a:tblGrid>
              <a:tr h="362209">
                <a:tc gridSpan="2">
                  <a:txBody>
                    <a:bodyPr/>
                    <a:lstStyle/>
                    <a:p>
                      <a:endParaRPr kumimoji="1" lang="ja-JP" altLang="en-US" sz="1050" dirty="0"/>
                    </a:p>
                  </a:txBody>
                  <a:tcPr marL="96012" marR="96012" marT="48006" marB="48006"/>
                </a:tc>
                <a:tc hMerge="1">
                  <a:txBody>
                    <a:bodyPr/>
                    <a:lstStyle/>
                    <a:p>
                      <a:pPr algn="ctr"/>
                      <a:endParaRPr kumimoji="1" lang="en-US" altLang="ja-JP" sz="140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ja-JP" altLang="en-US" sz="1050" dirty="0" smtClean="0"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～４月末</a:t>
                      </a:r>
                      <a:endParaRPr lang="en-US" altLang="ja-JP" sz="1050" dirty="0" smtClean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6012" marR="96012" marT="48006" marB="4800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５月・６月・</a:t>
                      </a:r>
                      <a:r>
                        <a:rPr kumimoji="1" lang="ja-JP" altLang="en-US" sz="1050" b="0" dirty="0" smtClean="0">
                          <a:solidFill>
                            <a:srgbClr val="FF0000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７月</a:t>
                      </a:r>
                      <a:endParaRPr kumimoji="1" lang="en-US" altLang="ja-JP" sz="1050" b="0" dirty="0" smtClean="0">
                        <a:solidFill>
                          <a:srgbClr val="FF0000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96012" marR="96012" marT="48006" marB="48006" anchor="ctr"/>
                </a:tc>
                <a:extLst>
                  <a:ext uri="{0D108BD9-81ED-4DB2-BD59-A6C34878D82A}">
                    <a16:rowId xmlns:a16="http://schemas.microsoft.com/office/drawing/2014/main" val="3704645176"/>
                  </a:ext>
                </a:extLst>
              </a:tr>
              <a:tr h="736236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中小企業</a:t>
                      </a:r>
                      <a:endParaRPr kumimoji="1" lang="ja-JP" altLang="en-US" sz="1200" b="1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6012" marR="96012" marT="48006" marB="4800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spc="0" baseline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原則的な措置</a:t>
                      </a:r>
                      <a:endParaRPr kumimoji="1" lang="en-US" altLang="ja-JP" sz="1050" spc="0" baseline="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6012" marR="96012" marT="48006" marB="48006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８割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11,000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円</a:t>
                      </a:r>
                      <a:endParaRPr kumimoji="1" lang="ja-JP" altLang="en-US" sz="1050" dirty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6012" marR="96012" marT="48006" marB="48006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z="1050" b="0" u="none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８割</a:t>
                      </a:r>
                      <a:endParaRPr kumimoji="1" lang="en-US" altLang="ja-JP" sz="1050" b="0" u="none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en-US" altLang="ja-JP" sz="1050" b="0" u="none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9,900</a:t>
                      </a:r>
                      <a:r>
                        <a:rPr kumimoji="1" lang="ja-JP" altLang="en-US" sz="1050" b="0" u="none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円</a:t>
                      </a:r>
                    </a:p>
                  </a:txBody>
                  <a:tcPr marL="96012" marR="96012" marT="48006" marB="48006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052747"/>
                  </a:ext>
                </a:extLst>
              </a:tr>
              <a:tr h="70149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050" spc="0" baseline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地域特例（</a:t>
                      </a:r>
                      <a:r>
                        <a:rPr kumimoji="1" lang="en-US" altLang="ja-JP" sz="1050" spc="0" baseline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※</a:t>
                      </a:r>
                      <a:r>
                        <a:rPr kumimoji="1" lang="ja-JP" altLang="en-US" sz="1050" spc="0" baseline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５）</a:t>
                      </a:r>
                    </a:p>
                  </a:txBody>
                  <a:tcPr marL="96012" marR="96012" marT="48006" marB="4800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－</a:t>
                      </a:r>
                    </a:p>
                  </a:txBody>
                  <a:tcPr marL="96012" marR="96012" marT="48006" marB="48006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z="1050" b="0" u="none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８割</a:t>
                      </a:r>
                      <a:endParaRPr kumimoji="1" lang="en-US" altLang="ja-JP" sz="1050" b="0" u="none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>
                        <a:lnSpc>
                          <a:spcPts val="1400"/>
                        </a:lnSpc>
                      </a:pPr>
                      <a:r>
                        <a:rPr kumimoji="1" lang="en-US" altLang="ja-JP" sz="1050" b="0" u="none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11,000</a:t>
                      </a:r>
                      <a:r>
                        <a:rPr kumimoji="1" lang="ja-JP" altLang="en-US" sz="1050" b="0" u="none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円</a:t>
                      </a:r>
                      <a:endParaRPr kumimoji="1" lang="en-US" altLang="ja-JP" sz="1050" b="0" u="none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6012" marR="96012" marT="48006" marB="48006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44001086"/>
                  </a:ext>
                </a:extLst>
              </a:tr>
              <a:tr h="611869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大企業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（　</a:t>
                      </a:r>
                      <a:r>
                        <a:rPr kumimoji="1" lang="en-US" altLang="ja-JP" sz="105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※</a:t>
                      </a:r>
                      <a:r>
                        <a:rPr kumimoji="1" lang="ja-JP" altLang="en-US" sz="1050" b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４）</a:t>
                      </a:r>
                      <a:endParaRPr kumimoji="1" lang="en-US" altLang="ja-JP" sz="1050" b="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6012" marR="96012" marT="48006" marB="48006" vert="eaVert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b="0" spc="0" baseline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原則的な措置</a:t>
                      </a:r>
                      <a:endParaRPr kumimoji="1" lang="en-US" altLang="ja-JP" sz="1050" b="0" spc="0" baseline="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6012" marR="96012" marT="48006" marB="48006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８割</a:t>
                      </a:r>
                      <a:endParaRPr kumimoji="1" lang="en-US" altLang="ja-JP" sz="1050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en-US" altLang="ja-JP" sz="105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11,000</a:t>
                      </a: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円</a:t>
                      </a:r>
                    </a:p>
                  </a:txBody>
                  <a:tcPr marL="96012" marR="96012" marT="48006" marB="48006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z="1050" b="0" u="none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８割</a:t>
                      </a:r>
                      <a:endParaRPr kumimoji="1" lang="en-US" altLang="ja-JP" sz="1050" b="0" u="none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+mn-ea"/>
                      </a:endParaRP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en-US" altLang="ja-JP" sz="1050" b="0" u="none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9,900</a:t>
                      </a:r>
                      <a:r>
                        <a:rPr kumimoji="1" lang="ja-JP" altLang="en-US" sz="1050" b="0" u="none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円</a:t>
                      </a:r>
                    </a:p>
                  </a:txBody>
                  <a:tcPr marL="96012" marR="96012" marT="48006" marB="48006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62959974"/>
                  </a:ext>
                </a:extLst>
              </a:tr>
              <a:tr h="75235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kumimoji="1" lang="ja-JP" altLang="en-US" sz="1050" spc="0" baseline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地域特例（</a:t>
                      </a:r>
                      <a:r>
                        <a:rPr kumimoji="1" lang="en-US" altLang="ja-JP" sz="1050" spc="0" baseline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※</a:t>
                      </a:r>
                      <a:r>
                        <a:rPr kumimoji="1" lang="ja-JP" altLang="en-US" sz="1050" spc="0" baseline="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+mn-ea"/>
                        </a:rPr>
                        <a:t>５）</a:t>
                      </a:r>
                    </a:p>
                  </a:txBody>
                  <a:tcPr marL="96012" marR="96012" marT="48006" marB="4800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ts val="15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－</a:t>
                      </a:r>
                    </a:p>
                  </a:txBody>
                  <a:tcPr marL="96012" marR="96012" marT="48006" marB="48006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ja-JP" altLang="en-US" sz="1050" b="0" u="none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８割</a:t>
                      </a:r>
                      <a:endParaRPr kumimoji="1" lang="en-US" altLang="ja-JP" sz="1050" b="0" u="none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  <a:p>
                      <a:pPr algn="ctr">
                        <a:lnSpc>
                          <a:spcPts val="1500"/>
                        </a:lnSpc>
                      </a:pPr>
                      <a:r>
                        <a:rPr kumimoji="1" lang="en-US" altLang="ja-JP" sz="1050" b="0" u="none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11,000</a:t>
                      </a:r>
                      <a:r>
                        <a:rPr kumimoji="1" lang="ja-JP" altLang="en-US" sz="1050" b="0" u="none" dirty="0" smtClean="0">
                          <a:solidFill>
                            <a:schemeClr val="tx1"/>
                          </a:solidFill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円</a:t>
                      </a:r>
                      <a:endParaRPr kumimoji="1" lang="en-US" altLang="ja-JP" sz="1050" b="0" u="none" dirty="0" smtClean="0">
                        <a:solidFill>
                          <a:schemeClr val="tx1"/>
                        </a:solidFill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6012" marR="96012" marT="48006" marB="48006" anchor="ctr"/>
                </a:tc>
                <a:extLst>
                  <a:ext uri="{0D108BD9-81ED-4DB2-BD59-A6C34878D82A}">
                    <a16:rowId xmlns:a16="http://schemas.microsoft.com/office/drawing/2014/main" val="2553842378"/>
                  </a:ext>
                </a:extLst>
              </a:tr>
            </a:tbl>
          </a:graphicData>
        </a:graphic>
      </p:graphicFrame>
      <p:sp>
        <p:nvSpPr>
          <p:cNvPr id="44" name="正方形/長方形 43"/>
          <p:cNvSpPr/>
          <p:nvPr/>
        </p:nvSpPr>
        <p:spPr>
          <a:xfrm>
            <a:off x="1924228" y="615691"/>
            <a:ext cx="31564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4988" lvl="0" indent="-534988">
              <a:spcBef>
                <a:spcPts val="300"/>
              </a:spcBef>
              <a:defRPr/>
            </a:pPr>
            <a:r>
              <a:rPr kumimoji="1" lang="ja-JP" altLang="en-US" sz="1050" dirty="0" smtClean="0"/>
              <a:t>（括弧</a:t>
            </a:r>
            <a:r>
              <a:rPr kumimoji="1" lang="ja-JP" altLang="en-US" sz="1050" dirty="0"/>
              <a:t>書きの助成率は解雇等を行わない</a:t>
            </a:r>
            <a:r>
              <a:rPr kumimoji="1" lang="ja-JP" altLang="en-US" sz="1050" dirty="0" smtClean="0"/>
              <a:t>場合）（</a:t>
            </a:r>
            <a:r>
              <a:rPr kumimoji="1" lang="en-US" altLang="ja-JP" sz="1050" dirty="0" smtClean="0"/>
              <a:t>※</a:t>
            </a:r>
            <a:r>
              <a:rPr kumimoji="1" lang="ja-JP" altLang="en-US" sz="1050" dirty="0" smtClean="0"/>
              <a:t>３）</a:t>
            </a:r>
            <a:endParaRPr kumimoji="1" lang="en-US" altLang="ja-JP" sz="1050" dirty="0"/>
          </a:p>
        </p:txBody>
      </p:sp>
      <p:sp>
        <p:nvSpPr>
          <p:cNvPr id="2" name="テキスト ボックス 1"/>
          <p:cNvSpPr txBox="1"/>
          <p:nvPr/>
        </p:nvSpPr>
        <p:spPr>
          <a:xfrm>
            <a:off x="9258252" y="0"/>
            <a:ext cx="646331" cy="369332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dirty="0" smtClean="0"/>
              <a:t>別紙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02510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4956</TotalTime>
  <Words>553</Words>
  <Application>Microsoft Office PowerPoint</Application>
  <PresentationFormat>A4 210 x 297 mm</PresentationFormat>
  <Paragraphs>67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> 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山田耕太朗</dc:creator>
  <cp:lastModifiedBy>矢野芳子</cp:lastModifiedBy>
  <cp:revision>327</cp:revision>
  <cp:lastPrinted>2021-05-28T01:09:43Z</cp:lastPrinted>
  <dcterms:created xsi:type="dcterms:W3CDTF">2021-01-20T00:54:51Z</dcterms:created>
  <dcterms:modified xsi:type="dcterms:W3CDTF">2021-05-28T01:09:48Z</dcterms:modified>
</cp:coreProperties>
</file>